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70" r:id="rId4"/>
    <p:sldId id="271" r:id="rId5"/>
    <p:sldId id="260" r:id="rId6"/>
    <p:sldId id="267" r:id="rId7"/>
    <p:sldId id="269" r:id="rId8"/>
    <p:sldId id="275" r:id="rId9"/>
    <p:sldId id="276" r:id="rId10"/>
    <p:sldId id="277" r:id="rId11"/>
    <p:sldId id="278" r:id="rId12"/>
    <p:sldId id="272" r:id="rId13"/>
    <p:sldId id="263" r:id="rId14"/>
    <p:sldId id="273" r:id="rId15"/>
    <p:sldId id="274" r:id="rId16"/>
  </p:sldIdLst>
  <p:sldSz cx="14630400" cy="8229600"/>
  <p:notesSz cx="8229600" cy="14630400"/>
  <p:embeddedFontLst>
    <p:embeddedFont>
      <p:font typeface="Inter"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2700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2711F-25AD-3DB9-ADC3-2A8E9BD23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1153EF-2C79-EDB6-C322-47047A9B8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EA0018-E0D7-4AB6-490E-B54D61F5F7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D7EBA3-E285-2619-8BCB-2A1803B4E0F3}"/>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494809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F6A0F-5599-2A4A-C004-A4B637402A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EE85D8-E9D1-0E43-0DBE-203DC05FF8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9ABFAB-A5BD-46DA-1C63-91182BE7DB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BF96E1-E3BE-AB02-B188-58185170E541}"/>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265076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4264D-AEF3-FBE3-7CAB-C88B774F9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575DCD-53B0-C5A9-D292-3895F1F640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698535-CCFB-B895-0C44-4A6C9685D8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96CDD7-0433-5319-A77A-DACBE43B8305}"/>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821281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1271C-F1EB-5187-0C05-EDBACBC41F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78A426-9145-67C2-8D6B-F6B4C30C70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DC2862-3FC2-5112-9DF0-5E2176BB0E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4463D1-AFFE-94F2-AB30-FA2BC55C2002}"/>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786588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4.pn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1709618"/>
            <a:ext cx="7556421" cy="1302544"/>
          </a:xfrm>
          <a:prstGeom prst="rect">
            <a:avLst/>
          </a:prstGeom>
          <a:noFill/>
          <a:ln/>
        </p:spPr>
        <p:txBody>
          <a:bodyPr wrap="squar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Customer Shopping Behaviour Analysis</a:t>
            </a:r>
            <a:endParaRPr lang="en-US" sz="4100" dirty="0"/>
          </a:p>
        </p:txBody>
      </p:sp>
      <p:sp>
        <p:nvSpPr>
          <p:cNvPr id="4" name="Text 1"/>
          <p:cNvSpPr/>
          <p:nvPr/>
        </p:nvSpPr>
        <p:spPr>
          <a:xfrm>
            <a:off x="793790" y="3309818"/>
            <a:ext cx="7556421"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An end-to-end analytical workflow uncovering meaningful insights from 3,900 customer purchases across multiple product categories. This comprehensive analysis integrates Python for data preparation, SQL for structured business analysis, and Power BI for interactive visualization, forming a complete data analytics pipeline to support strategic decision-making.</a:t>
            </a:r>
            <a:endParaRPr lang="en-US" sz="1550" dirty="0"/>
          </a:p>
        </p:txBody>
      </p:sp>
      <p:sp>
        <p:nvSpPr>
          <p:cNvPr id="5" name="Text 2"/>
          <p:cNvSpPr/>
          <p:nvPr/>
        </p:nvSpPr>
        <p:spPr>
          <a:xfrm>
            <a:off x="793790" y="5120759"/>
            <a:ext cx="7556421" cy="317540"/>
          </a:xfrm>
          <a:prstGeom prst="rect">
            <a:avLst/>
          </a:prstGeom>
          <a:noFill/>
          <a:ln/>
        </p:spPr>
        <p:txBody>
          <a:bodyPr wrap="none" lIns="0" tIns="0" rIns="0" bIns="0" rtlCol="0" anchor="t"/>
          <a:lstStyle/>
          <a:p>
            <a:pPr marL="0" indent="0" algn="l">
              <a:lnSpc>
                <a:spcPts val="2500"/>
              </a:lnSpc>
              <a:buNone/>
            </a:pPr>
            <a:r>
              <a:rPr lang="en-US" sz="1550" b="1" dirty="0">
                <a:solidFill>
                  <a:srgbClr val="272525"/>
                </a:solidFill>
                <a:latin typeface="Inter" pitchFamily="34" charset="0"/>
                <a:ea typeface="Inter" pitchFamily="34" charset="-122"/>
                <a:cs typeface="Inter" pitchFamily="34" charset="-120"/>
              </a:rPr>
              <a:t>Submitted By:</a:t>
            </a:r>
            <a:r>
              <a:rPr lang="en-US" sz="1550" dirty="0">
                <a:solidFill>
                  <a:srgbClr val="272525"/>
                </a:solidFill>
                <a:latin typeface="Inter" pitchFamily="34" charset="0"/>
                <a:ea typeface="Inter" pitchFamily="34" charset="-122"/>
                <a:cs typeface="Inter" pitchFamily="34" charset="-120"/>
              </a:rPr>
              <a:t> Khatri Lalita C. | Roll No: 5119 | Division: A | Group ID: 27</a:t>
            </a:r>
            <a:endParaRPr lang="en-US" sz="1550" dirty="0"/>
          </a:p>
        </p:txBody>
      </p:sp>
      <p:sp>
        <p:nvSpPr>
          <p:cNvPr id="6" name="Text 3"/>
          <p:cNvSpPr/>
          <p:nvPr/>
        </p:nvSpPr>
        <p:spPr>
          <a:xfrm>
            <a:off x="793790" y="5661541"/>
            <a:ext cx="7556421" cy="317540"/>
          </a:xfrm>
          <a:prstGeom prst="rect">
            <a:avLst/>
          </a:prstGeom>
          <a:noFill/>
          <a:ln/>
        </p:spPr>
        <p:txBody>
          <a:bodyPr wrap="none" lIns="0" tIns="0" rIns="0" bIns="0" rtlCol="0" anchor="t"/>
          <a:lstStyle/>
          <a:p>
            <a:pPr marL="0" indent="0" algn="l">
              <a:lnSpc>
                <a:spcPts val="2500"/>
              </a:lnSpc>
              <a:buNone/>
            </a:pPr>
            <a:r>
              <a:rPr lang="en-US" sz="1550" b="1" dirty="0">
                <a:solidFill>
                  <a:srgbClr val="272525"/>
                </a:solidFill>
                <a:latin typeface="Inter" pitchFamily="34" charset="0"/>
                <a:ea typeface="Inter" pitchFamily="34" charset="-122"/>
                <a:cs typeface="Inter" pitchFamily="34" charset="-120"/>
              </a:rPr>
              <a:t>Programme:</a:t>
            </a:r>
            <a:r>
              <a:rPr lang="en-US" sz="1550" dirty="0">
                <a:solidFill>
                  <a:srgbClr val="272525"/>
                </a:solidFill>
                <a:latin typeface="Inter" pitchFamily="34" charset="0"/>
                <a:ea typeface="Inter" pitchFamily="34" charset="-122"/>
                <a:cs typeface="Inter" pitchFamily="34" charset="-120"/>
              </a:rPr>
              <a:t> Semester IX of V Year M.Sc (CA&amp;IT) (2025-26)</a:t>
            </a:r>
            <a:endParaRPr lang="en-US" sz="1550" dirty="0"/>
          </a:p>
        </p:txBody>
      </p:sp>
      <p:sp>
        <p:nvSpPr>
          <p:cNvPr id="7" name="Text 4"/>
          <p:cNvSpPr/>
          <p:nvPr/>
        </p:nvSpPr>
        <p:spPr>
          <a:xfrm>
            <a:off x="793790" y="6202323"/>
            <a:ext cx="7556421" cy="317540"/>
          </a:xfrm>
          <a:prstGeom prst="rect">
            <a:avLst/>
          </a:prstGeom>
          <a:noFill/>
          <a:ln/>
        </p:spPr>
        <p:txBody>
          <a:bodyPr wrap="none" lIns="0" tIns="0" rIns="0" bIns="0" rtlCol="0" anchor="t"/>
          <a:lstStyle/>
          <a:p>
            <a:pPr marL="0" indent="0" algn="l">
              <a:lnSpc>
                <a:spcPts val="2500"/>
              </a:lnSpc>
              <a:buNone/>
            </a:pPr>
            <a:r>
              <a:rPr lang="en-US" sz="1550" b="1" dirty="0">
                <a:solidFill>
                  <a:srgbClr val="272525"/>
                </a:solidFill>
                <a:latin typeface="Inter" pitchFamily="34" charset="0"/>
                <a:ea typeface="Inter" pitchFamily="34" charset="-122"/>
                <a:cs typeface="Inter" pitchFamily="34" charset="-120"/>
              </a:rPr>
              <a:t>Institution:</a:t>
            </a:r>
            <a:r>
              <a:rPr lang="en-US" sz="1550" dirty="0">
                <a:solidFill>
                  <a:srgbClr val="272525"/>
                </a:solidFill>
                <a:latin typeface="Inter" pitchFamily="34" charset="0"/>
                <a:ea typeface="Inter" pitchFamily="34" charset="-122"/>
                <a:cs typeface="Inter" pitchFamily="34" charset="-120"/>
              </a:rPr>
              <a:t> K.S. School of Business Management &amp; Information Technology</a:t>
            </a:r>
            <a:endParaRPr lang="en-US" sz="1550" dirty="0"/>
          </a:p>
        </p:txBody>
      </p:sp>
      <p:pic>
        <p:nvPicPr>
          <p:cNvPr id="9" name="Image 0" descr="preencoded.png">
            <a:extLst>
              <a:ext uri="{FF2B5EF4-FFF2-40B4-BE49-F238E27FC236}">
                <a16:creationId xmlns:a16="http://schemas.microsoft.com/office/drawing/2014/main" id="{43618633-CF66-155E-61E6-AB16FC4D8759}"/>
              </a:ext>
            </a:extLst>
          </p:cNvPr>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FA703-8B6E-BEE1-950E-F61B8C29086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B976122-9AD2-28FA-2A99-12D627A5CC55}"/>
              </a:ext>
            </a:extLst>
          </p:cNvPr>
          <p:cNvSpPr/>
          <p:nvPr/>
        </p:nvSpPr>
        <p:spPr>
          <a:xfrm>
            <a:off x="396835" y="272891"/>
            <a:ext cx="4192072" cy="325636"/>
          </a:xfrm>
          <a:prstGeom prst="rect">
            <a:avLst/>
          </a:prstGeom>
          <a:noFill/>
          <a:ln/>
        </p:spPr>
        <p:txBody>
          <a:bodyPr wrap="none" lIns="0" tIns="0" rIns="0" bIns="0" rtlCol="0" anchor="t"/>
          <a:lstStyle/>
          <a:p>
            <a:pPr algn="ctr">
              <a:lnSpc>
                <a:spcPts val="2550"/>
              </a:lnSpc>
            </a:pPr>
            <a:r>
              <a:rPr lang="en-IN" sz="2400" b="1" dirty="0">
                <a:effectLst/>
              </a:rPr>
              <a:t>          Customer Segmentation &amp; Loyalty</a:t>
            </a:r>
            <a:endParaRPr lang="en-US" sz="2400" b="1" dirty="0"/>
          </a:p>
        </p:txBody>
      </p:sp>
      <p:sp>
        <p:nvSpPr>
          <p:cNvPr id="4" name="Text 1">
            <a:extLst>
              <a:ext uri="{FF2B5EF4-FFF2-40B4-BE49-F238E27FC236}">
                <a16:creationId xmlns:a16="http://schemas.microsoft.com/office/drawing/2014/main" id="{FB03F224-206C-E7DC-2494-6D804EF0B53C}"/>
              </a:ext>
            </a:extLst>
          </p:cNvPr>
          <p:cNvSpPr/>
          <p:nvPr/>
        </p:nvSpPr>
        <p:spPr>
          <a:xfrm>
            <a:off x="396835" y="8756094"/>
            <a:ext cx="1562933" cy="195382"/>
          </a:xfrm>
          <a:prstGeom prst="rect">
            <a:avLst/>
          </a:prstGeom>
          <a:noFill/>
          <a:ln/>
        </p:spPr>
        <p:txBody>
          <a:bodyPr wrap="none" lIns="0" tIns="0" rIns="0" bIns="0" rtlCol="0" anchor="t"/>
          <a:lstStyle/>
          <a:p>
            <a:pPr marL="0" indent="0" algn="l">
              <a:lnSpc>
                <a:spcPts val="1500"/>
              </a:lnSpc>
              <a:buNone/>
            </a:pPr>
            <a:r>
              <a:rPr lang="en-US" sz="1200" b="1" dirty="0">
                <a:solidFill>
                  <a:srgbClr val="000000"/>
                </a:solidFill>
                <a:latin typeface="Petrona Bold" pitchFamily="34" charset="0"/>
                <a:ea typeface="Petrona Bold" pitchFamily="34" charset="-122"/>
                <a:cs typeface="Petrona Bold" pitchFamily="34" charset="-120"/>
              </a:rPr>
              <a:t>Key Revenue Insights</a:t>
            </a:r>
            <a:endParaRPr lang="en-US" sz="1200" dirty="0"/>
          </a:p>
        </p:txBody>
      </p:sp>
      <p:sp>
        <p:nvSpPr>
          <p:cNvPr id="5" name="Text 2">
            <a:extLst>
              <a:ext uri="{FF2B5EF4-FFF2-40B4-BE49-F238E27FC236}">
                <a16:creationId xmlns:a16="http://schemas.microsoft.com/office/drawing/2014/main" id="{F3650326-48AC-F6E4-C6CE-EDE19CEDBC7B}"/>
              </a:ext>
            </a:extLst>
          </p:cNvPr>
          <p:cNvSpPr/>
          <p:nvPr/>
        </p:nvSpPr>
        <p:spPr>
          <a:xfrm>
            <a:off x="396835" y="9050655"/>
            <a:ext cx="6797397" cy="317183"/>
          </a:xfrm>
          <a:prstGeom prst="rect">
            <a:avLst/>
          </a:prstGeom>
          <a:noFill/>
          <a:ln/>
        </p:spPr>
        <p:txBody>
          <a:bodyPr wrap="squar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Young Adults contribute the highest revenue to the business, generating approximately ₹1,85,000, followed by Middle-aged customers at ₹1,42,000. Adult customers contribute ₹98,000, whilst Senior customers account for ₹45,000 in revenue.</a:t>
            </a:r>
            <a:endParaRPr lang="en-US" sz="750" dirty="0"/>
          </a:p>
        </p:txBody>
      </p:sp>
      <p:sp>
        <p:nvSpPr>
          <p:cNvPr id="6" name="Text 3">
            <a:extLst>
              <a:ext uri="{FF2B5EF4-FFF2-40B4-BE49-F238E27FC236}">
                <a16:creationId xmlns:a16="http://schemas.microsoft.com/office/drawing/2014/main" id="{E59CFD85-5C56-6BB1-BB51-D11F383367AF}"/>
              </a:ext>
            </a:extLst>
          </p:cNvPr>
          <p:cNvSpPr/>
          <p:nvPr/>
        </p:nvSpPr>
        <p:spPr>
          <a:xfrm>
            <a:off x="396835" y="9457134"/>
            <a:ext cx="6797397" cy="317183"/>
          </a:xfrm>
          <a:prstGeom prst="rect">
            <a:avLst/>
          </a:prstGeom>
          <a:noFill/>
          <a:ln/>
        </p:spPr>
        <p:txBody>
          <a:bodyPr wrap="squar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This distribution suggests that marketing efforts should prioritise Young Adult and Middle-aged segments, whilst also exploring opportunities to increase engagement with Adult and Senior demographics through tailored product offerings and communication strategies.</a:t>
            </a:r>
            <a:endParaRPr lang="en-US" sz="750" dirty="0"/>
          </a:p>
        </p:txBody>
      </p:sp>
      <p:sp>
        <p:nvSpPr>
          <p:cNvPr id="7" name="Text 4">
            <a:extLst>
              <a:ext uri="{FF2B5EF4-FFF2-40B4-BE49-F238E27FC236}">
                <a16:creationId xmlns:a16="http://schemas.microsoft.com/office/drawing/2014/main" id="{EAB5513C-FA34-DA78-A767-197C62076883}"/>
              </a:ext>
            </a:extLst>
          </p:cNvPr>
          <p:cNvSpPr/>
          <p:nvPr/>
        </p:nvSpPr>
        <p:spPr>
          <a:xfrm>
            <a:off x="7443788" y="8818007"/>
            <a:ext cx="3336727" cy="327422"/>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39%</a:t>
            </a:r>
            <a:endParaRPr lang="en-US" sz="2550" dirty="0"/>
          </a:p>
        </p:txBody>
      </p:sp>
      <p:sp>
        <p:nvSpPr>
          <p:cNvPr id="8" name="Text 5">
            <a:extLst>
              <a:ext uri="{FF2B5EF4-FFF2-40B4-BE49-F238E27FC236}">
                <a16:creationId xmlns:a16="http://schemas.microsoft.com/office/drawing/2014/main" id="{5EE3231D-A300-9882-DF90-2BB0565A1C42}"/>
              </a:ext>
            </a:extLst>
          </p:cNvPr>
          <p:cNvSpPr/>
          <p:nvPr/>
        </p:nvSpPr>
        <p:spPr>
          <a:xfrm>
            <a:off x="8460938" y="9269373"/>
            <a:ext cx="1302425" cy="162758"/>
          </a:xfrm>
          <a:prstGeom prst="rect">
            <a:avLst/>
          </a:prstGeom>
          <a:noFill/>
          <a:ln/>
        </p:spPr>
        <p:txBody>
          <a:bodyPr wrap="none" lIns="0" tIns="0" rIns="0" bIns="0" rtlCol="0" anchor="t"/>
          <a:lstStyle/>
          <a:p>
            <a:pPr marL="0" indent="0" algn="ctr">
              <a:lnSpc>
                <a:spcPts val="1250"/>
              </a:lnSpc>
              <a:buNone/>
            </a:pPr>
            <a:r>
              <a:rPr lang="en-US" sz="1000" b="1" dirty="0">
                <a:solidFill>
                  <a:srgbClr val="272525"/>
                </a:solidFill>
                <a:latin typeface="Petrona Bold" pitchFamily="34" charset="0"/>
                <a:ea typeface="Petrona Bold" pitchFamily="34" charset="-122"/>
                <a:cs typeface="Petrona Bold" pitchFamily="34" charset="-120"/>
              </a:rPr>
              <a:t>Young Adult Share</a:t>
            </a:r>
            <a:endParaRPr lang="en-US" sz="1000" dirty="0"/>
          </a:p>
        </p:txBody>
      </p:sp>
      <p:sp>
        <p:nvSpPr>
          <p:cNvPr id="9" name="Text 6">
            <a:extLst>
              <a:ext uri="{FF2B5EF4-FFF2-40B4-BE49-F238E27FC236}">
                <a16:creationId xmlns:a16="http://schemas.microsoft.com/office/drawing/2014/main" id="{A16555CD-4707-D424-691E-FECCCB45C8F2}"/>
              </a:ext>
            </a:extLst>
          </p:cNvPr>
          <p:cNvSpPr/>
          <p:nvPr/>
        </p:nvSpPr>
        <p:spPr>
          <a:xfrm>
            <a:off x="7443788" y="9531310"/>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72525"/>
                </a:solidFill>
                <a:latin typeface="Inter" pitchFamily="34" charset="0"/>
                <a:ea typeface="Inter" pitchFamily="34" charset="-122"/>
                <a:cs typeface="Inter" pitchFamily="34" charset="-120"/>
              </a:rPr>
              <a:t>Highest revenue contribution segment</a:t>
            </a:r>
            <a:endParaRPr lang="en-US" sz="750" dirty="0"/>
          </a:p>
        </p:txBody>
      </p:sp>
      <p:sp>
        <p:nvSpPr>
          <p:cNvPr id="10" name="Text 7">
            <a:extLst>
              <a:ext uri="{FF2B5EF4-FFF2-40B4-BE49-F238E27FC236}">
                <a16:creationId xmlns:a16="http://schemas.microsoft.com/office/drawing/2014/main" id="{FE8B7B49-04F4-09D3-B713-4B8A54CD9CCB}"/>
              </a:ext>
            </a:extLst>
          </p:cNvPr>
          <p:cNvSpPr/>
          <p:nvPr/>
        </p:nvSpPr>
        <p:spPr>
          <a:xfrm>
            <a:off x="10904458" y="8818007"/>
            <a:ext cx="3336727" cy="327422"/>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30%</a:t>
            </a:r>
            <a:endParaRPr lang="en-US" sz="2550" dirty="0"/>
          </a:p>
        </p:txBody>
      </p:sp>
      <p:sp>
        <p:nvSpPr>
          <p:cNvPr id="11" name="Text 8">
            <a:extLst>
              <a:ext uri="{FF2B5EF4-FFF2-40B4-BE49-F238E27FC236}">
                <a16:creationId xmlns:a16="http://schemas.microsoft.com/office/drawing/2014/main" id="{3E2990BA-3CF2-A605-22D8-6F6ADDDBC6C5}"/>
              </a:ext>
            </a:extLst>
          </p:cNvPr>
          <p:cNvSpPr/>
          <p:nvPr/>
        </p:nvSpPr>
        <p:spPr>
          <a:xfrm>
            <a:off x="11921609" y="9269373"/>
            <a:ext cx="1302425" cy="162758"/>
          </a:xfrm>
          <a:prstGeom prst="rect">
            <a:avLst/>
          </a:prstGeom>
          <a:noFill/>
          <a:ln/>
        </p:spPr>
        <p:txBody>
          <a:bodyPr wrap="none" lIns="0" tIns="0" rIns="0" bIns="0" rtlCol="0" anchor="t"/>
          <a:lstStyle/>
          <a:p>
            <a:pPr marL="0" indent="0" algn="ctr">
              <a:lnSpc>
                <a:spcPts val="1250"/>
              </a:lnSpc>
              <a:buNone/>
            </a:pPr>
            <a:r>
              <a:rPr lang="en-US" sz="1000" b="1" dirty="0">
                <a:solidFill>
                  <a:srgbClr val="272525"/>
                </a:solidFill>
                <a:latin typeface="Petrona Bold" pitchFamily="34" charset="0"/>
                <a:ea typeface="Petrona Bold" pitchFamily="34" charset="-122"/>
                <a:cs typeface="Petrona Bold" pitchFamily="34" charset="-120"/>
              </a:rPr>
              <a:t>Middle-aged Share</a:t>
            </a:r>
            <a:endParaRPr lang="en-US" sz="1000" dirty="0"/>
          </a:p>
        </p:txBody>
      </p:sp>
      <p:sp>
        <p:nvSpPr>
          <p:cNvPr id="12" name="Text 9">
            <a:extLst>
              <a:ext uri="{FF2B5EF4-FFF2-40B4-BE49-F238E27FC236}">
                <a16:creationId xmlns:a16="http://schemas.microsoft.com/office/drawing/2014/main" id="{CB2B66A6-3665-082F-C685-AEA04C89E3EB}"/>
              </a:ext>
            </a:extLst>
          </p:cNvPr>
          <p:cNvSpPr/>
          <p:nvPr/>
        </p:nvSpPr>
        <p:spPr>
          <a:xfrm>
            <a:off x="10904458" y="9531310"/>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72525"/>
                </a:solidFill>
                <a:latin typeface="Inter" pitchFamily="34" charset="0"/>
                <a:ea typeface="Inter" pitchFamily="34" charset="-122"/>
                <a:cs typeface="Inter" pitchFamily="34" charset="-120"/>
              </a:rPr>
              <a:t>Second largest revenue contributor</a:t>
            </a:r>
            <a:endParaRPr lang="en-US" sz="750" dirty="0"/>
          </a:p>
        </p:txBody>
      </p:sp>
      <p:sp>
        <p:nvSpPr>
          <p:cNvPr id="13" name="Text 10">
            <a:extLst>
              <a:ext uri="{FF2B5EF4-FFF2-40B4-BE49-F238E27FC236}">
                <a16:creationId xmlns:a16="http://schemas.microsoft.com/office/drawing/2014/main" id="{E4DC8D8C-31EE-4E21-869C-33C444AB0974}"/>
              </a:ext>
            </a:extLst>
          </p:cNvPr>
          <p:cNvSpPr/>
          <p:nvPr/>
        </p:nvSpPr>
        <p:spPr>
          <a:xfrm>
            <a:off x="7443788" y="9937790"/>
            <a:ext cx="3336727" cy="327422"/>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21%</a:t>
            </a:r>
            <a:endParaRPr lang="en-US" sz="2550" dirty="0"/>
          </a:p>
        </p:txBody>
      </p:sp>
      <p:sp>
        <p:nvSpPr>
          <p:cNvPr id="14" name="Text 11">
            <a:extLst>
              <a:ext uri="{FF2B5EF4-FFF2-40B4-BE49-F238E27FC236}">
                <a16:creationId xmlns:a16="http://schemas.microsoft.com/office/drawing/2014/main" id="{5BF04113-6AFB-ECE8-4A4F-9318D64A72FA}"/>
              </a:ext>
            </a:extLst>
          </p:cNvPr>
          <p:cNvSpPr/>
          <p:nvPr/>
        </p:nvSpPr>
        <p:spPr>
          <a:xfrm>
            <a:off x="8460938" y="10389156"/>
            <a:ext cx="1302425" cy="162758"/>
          </a:xfrm>
          <a:prstGeom prst="rect">
            <a:avLst/>
          </a:prstGeom>
          <a:noFill/>
          <a:ln/>
        </p:spPr>
        <p:txBody>
          <a:bodyPr wrap="none" lIns="0" tIns="0" rIns="0" bIns="0" rtlCol="0" anchor="t"/>
          <a:lstStyle/>
          <a:p>
            <a:pPr marL="0" indent="0" algn="ctr">
              <a:lnSpc>
                <a:spcPts val="1250"/>
              </a:lnSpc>
              <a:buNone/>
            </a:pPr>
            <a:r>
              <a:rPr lang="en-US" sz="1000" b="1" dirty="0">
                <a:solidFill>
                  <a:srgbClr val="272525"/>
                </a:solidFill>
                <a:latin typeface="Petrona Bold" pitchFamily="34" charset="0"/>
                <a:ea typeface="Petrona Bold" pitchFamily="34" charset="-122"/>
                <a:cs typeface="Petrona Bold" pitchFamily="34" charset="-120"/>
              </a:rPr>
              <a:t>Adult Share</a:t>
            </a:r>
            <a:endParaRPr lang="en-US" sz="1000" dirty="0"/>
          </a:p>
        </p:txBody>
      </p:sp>
      <p:sp>
        <p:nvSpPr>
          <p:cNvPr id="15" name="Text 12">
            <a:extLst>
              <a:ext uri="{FF2B5EF4-FFF2-40B4-BE49-F238E27FC236}">
                <a16:creationId xmlns:a16="http://schemas.microsoft.com/office/drawing/2014/main" id="{900EA1CC-270A-C330-277C-14CC541A10E5}"/>
              </a:ext>
            </a:extLst>
          </p:cNvPr>
          <p:cNvSpPr/>
          <p:nvPr/>
        </p:nvSpPr>
        <p:spPr>
          <a:xfrm>
            <a:off x="7443788" y="10651093"/>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72525"/>
                </a:solidFill>
                <a:latin typeface="Inter" pitchFamily="34" charset="0"/>
                <a:ea typeface="Inter" pitchFamily="34" charset="-122"/>
                <a:cs typeface="Inter" pitchFamily="34" charset="-120"/>
              </a:rPr>
              <a:t>Moderate revenue contribution</a:t>
            </a:r>
            <a:endParaRPr lang="en-US" sz="750" dirty="0"/>
          </a:p>
        </p:txBody>
      </p:sp>
      <p:sp>
        <p:nvSpPr>
          <p:cNvPr id="16" name="Text 13">
            <a:extLst>
              <a:ext uri="{FF2B5EF4-FFF2-40B4-BE49-F238E27FC236}">
                <a16:creationId xmlns:a16="http://schemas.microsoft.com/office/drawing/2014/main" id="{ED2FC566-E888-0CE9-BD56-4D0F33EB5F97}"/>
              </a:ext>
            </a:extLst>
          </p:cNvPr>
          <p:cNvSpPr/>
          <p:nvPr/>
        </p:nvSpPr>
        <p:spPr>
          <a:xfrm>
            <a:off x="10904458" y="9937790"/>
            <a:ext cx="3336727" cy="327422"/>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10%</a:t>
            </a:r>
            <a:endParaRPr lang="en-US" sz="2550" dirty="0"/>
          </a:p>
        </p:txBody>
      </p:sp>
      <p:sp>
        <p:nvSpPr>
          <p:cNvPr id="17" name="Text 14">
            <a:extLst>
              <a:ext uri="{FF2B5EF4-FFF2-40B4-BE49-F238E27FC236}">
                <a16:creationId xmlns:a16="http://schemas.microsoft.com/office/drawing/2014/main" id="{1ECD003C-42C0-EA65-2BC8-17C64E9D5B78}"/>
              </a:ext>
            </a:extLst>
          </p:cNvPr>
          <p:cNvSpPr/>
          <p:nvPr/>
        </p:nvSpPr>
        <p:spPr>
          <a:xfrm>
            <a:off x="11921609" y="10389156"/>
            <a:ext cx="1302425" cy="162758"/>
          </a:xfrm>
          <a:prstGeom prst="rect">
            <a:avLst/>
          </a:prstGeom>
          <a:noFill/>
          <a:ln/>
        </p:spPr>
        <p:txBody>
          <a:bodyPr wrap="none" lIns="0" tIns="0" rIns="0" bIns="0" rtlCol="0" anchor="t"/>
          <a:lstStyle/>
          <a:p>
            <a:pPr marL="0" indent="0" algn="ctr">
              <a:lnSpc>
                <a:spcPts val="1250"/>
              </a:lnSpc>
              <a:buNone/>
            </a:pPr>
            <a:r>
              <a:rPr lang="en-US" sz="1000" b="1" dirty="0">
                <a:solidFill>
                  <a:srgbClr val="272525"/>
                </a:solidFill>
                <a:latin typeface="Petrona Bold" pitchFamily="34" charset="0"/>
                <a:ea typeface="Petrona Bold" pitchFamily="34" charset="-122"/>
                <a:cs typeface="Petrona Bold" pitchFamily="34" charset="-120"/>
              </a:rPr>
              <a:t>Senior Share</a:t>
            </a:r>
            <a:endParaRPr lang="en-US" sz="1000" dirty="0"/>
          </a:p>
        </p:txBody>
      </p:sp>
      <p:sp>
        <p:nvSpPr>
          <p:cNvPr id="18" name="Text 15">
            <a:extLst>
              <a:ext uri="{FF2B5EF4-FFF2-40B4-BE49-F238E27FC236}">
                <a16:creationId xmlns:a16="http://schemas.microsoft.com/office/drawing/2014/main" id="{FD495624-0CA0-07EF-91C0-229182C5AA1A}"/>
              </a:ext>
            </a:extLst>
          </p:cNvPr>
          <p:cNvSpPr/>
          <p:nvPr/>
        </p:nvSpPr>
        <p:spPr>
          <a:xfrm>
            <a:off x="10904458" y="10651093"/>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72525"/>
                </a:solidFill>
                <a:latin typeface="Inter" pitchFamily="34" charset="0"/>
                <a:ea typeface="Inter" pitchFamily="34" charset="-122"/>
                <a:cs typeface="Inter" pitchFamily="34" charset="-120"/>
              </a:rPr>
              <a:t>Opportunity for growth segment</a:t>
            </a:r>
            <a:endParaRPr lang="en-US" sz="750" dirty="0"/>
          </a:p>
        </p:txBody>
      </p:sp>
      <p:sp>
        <p:nvSpPr>
          <p:cNvPr id="19" name="Rectangle 18">
            <a:extLst>
              <a:ext uri="{FF2B5EF4-FFF2-40B4-BE49-F238E27FC236}">
                <a16:creationId xmlns:a16="http://schemas.microsoft.com/office/drawing/2014/main" id="{B6332FD0-87FC-6FCE-1ECC-4F2D1FA310D9}"/>
              </a:ext>
            </a:extLst>
          </p:cNvPr>
          <p:cNvSpPr/>
          <p:nvPr/>
        </p:nvSpPr>
        <p:spPr>
          <a:xfrm>
            <a:off x="12477105" y="7785853"/>
            <a:ext cx="2062976" cy="3786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E92DBC6C-AA57-E692-2240-521180665C28}"/>
              </a:ext>
            </a:extLst>
          </p:cNvPr>
          <p:cNvPicPr>
            <a:picLocks noChangeAspect="1"/>
          </p:cNvPicPr>
          <p:nvPr/>
        </p:nvPicPr>
        <p:blipFill rotWithShape="1">
          <a:blip r:embed="rId3">
            <a:extLst>
              <a:ext uri="{28A0092B-C50C-407E-A947-70E740481C1C}">
                <a14:useLocalDpi xmlns:a14="http://schemas.microsoft.com/office/drawing/2010/main" val="0"/>
              </a:ext>
            </a:extLst>
          </a:blip>
          <a:srcRect l="9705" t="13000" r="13827" b="13257"/>
          <a:stretch>
            <a:fillRect/>
          </a:stretch>
        </p:blipFill>
        <p:spPr bwMode="auto">
          <a:xfrm>
            <a:off x="753637" y="846416"/>
            <a:ext cx="13380301" cy="72577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27635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32B9A-5448-886A-53FE-1CDC199F532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6358123-BE23-C542-5103-5F36E6B450E6}"/>
              </a:ext>
            </a:extLst>
          </p:cNvPr>
          <p:cNvSpPr/>
          <p:nvPr/>
        </p:nvSpPr>
        <p:spPr>
          <a:xfrm>
            <a:off x="396835" y="272891"/>
            <a:ext cx="4192072" cy="325636"/>
          </a:xfrm>
          <a:prstGeom prst="rect">
            <a:avLst/>
          </a:prstGeom>
          <a:noFill/>
          <a:ln/>
        </p:spPr>
        <p:txBody>
          <a:bodyPr wrap="none" lIns="0" tIns="0" rIns="0" bIns="0" rtlCol="0" anchor="t"/>
          <a:lstStyle/>
          <a:p>
            <a:pPr algn="ctr">
              <a:lnSpc>
                <a:spcPts val="2550"/>
              </a:lnSpc>
            </a:pPr>
            <a:r>
              <a:rPr lang="en-IN" sz="2400" b="1" dirty="0"/>
              <a:t>                 Discounts, Shipping &amp; Seasonal </a:t>
            </a:r>
            <a:r>
              <a:rPr lang="en-IN" sz="2400" b="1" dirty="0" err="1"/>
              <a:t>Behavior</a:t>
            </a:r>
            <a:endParaRPr lang="en-US" sz="2400" b="1" dirty="0"/>
          </a:p>
        </p:txBody>
      </p:sp>
      <p:sp>
        <p:nvSpPr>
          <p:cNvPr id="4" name="Text 1">
            <a:extLst>
              <a:ext uri="{FF2B5EF4-FFF2-40B4-BE49-F238E27FC236}">
                <a16:creationId xmlns:a16="http://schemas.microsoft.com/office/drawing/2014/main" id="{27921C9B-BDAF-7127-1754-C09F3BBDEA09}"/>
              </a:ext>
            </a:extLst>
          </p:cNvPr>
          <p:cNvSpPr/>
          <p:nvPr/>
        </p:nvSpPr>
        <p:spPr>
          <a:xfrm>
            <a:off x="396835" y="8756094"/>
            <a:ext cx="1562933" cy="195382"/>
          </a:xfrm>
          <a:prstGeom prst="rect">
            <a:avLst/>
          </a:prstGeom>
          <a:noFill/>
          <a:ln/>
        </p:spPr>
        <p:txBody>
          <a:bodyPr wrap="none" lIns="0" tIns="0" rIns="0" bIns="0" rtlCol="0" anchor="t"/>
          <a:lstStyle/>
          <a:p>
            <a:pPr marL="0" indent="0" algn="l">
              <a:lnSpc>
                <a:spcPts val="1500"/>
              </a:lnSpc>
              <a:buNone/>
            </a:pPr>
            <a:r>
              <a:rPr lang="en-US" sz="1200" b="1" dirty="0">
                <a:solidFill>
                  <a:srgbClr val="000000"/>
                </a:solidFill>
                <a:latin typeface="Petrona Bold" pitchFamily="34" charset="0"/>
                <a:ea typeface="Petrona Bold" pitchFamily="34" charset="-122"/>
                <a:cs typeface="Petrona Bold" pitchFamily="34" charset="-120"/>
              </a:rPr>
              <a:t>Key Revenue Insights</a:t>
            </a:r>
            <a:endParaRPr lang="en-US" sz="1200" dirty="0"/>
          </a:p>
        </p:txBody>
      </p:sp>
      <p:sp>
        <p:nvSpPr>
          <p:cNvPr id="5" name="Text 2">
            <a:extLst>
              <a:ext uri="{FF2B5EF4-FFF2-40B4-BE49-F238E27FC236}">
                <a16:creationId xmlns:a16="http://schemas.microsoft.com/office/drawing/2014/main" id="{98A81FDD-F58C-29F0-D03D-C15505AEE38B}"/>
              </a:ext>
            </a:extLst>
          </p:cNvPr>
          <p:cNvSpPr/>
          <p:nvPr/>
        </p:nvSpPr>
        <p:spPr>
          <a:xfrm>
            <a:off x="396835" y="9050655"/>
            <a:ext cx="6797397" cy="317183"/>
          </a:xfrm>
          <a:prstGeom prst="rect">
            <a:avLst/>
          </a:prstGeom>
          <a:noFill/>
          <a:ln/>
        </p:spPr>
        <p:txBody>
          <a:bodyPr wrap="squar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Young Adults contribute the highest revenue to the business, generating approximately ₹1,85,000, followed by Middle-aged customers at ₹1,42,000. Adult customers contribute ₹98,000, whilst Senior customers account for ₹45,000 in revenue.</a:t>
            </a:r>
            <a:endParaRPr lang="en-US" sz="750" dirty="0"/>
          </a:p>
        </p:txBody>
      </p:sp>
      <p:sp>
        <p:nvSpPr>
          <p:cNvPr id="6" name="Text 3">
            <a:extLst>
              <a:ext uri="{FF2B5EF4-FFF2-40B4-BE49-F238E27FC236}">
                <a16:creationId xmlns:a16="http://schemas.microsoft.com/office/drawing/2014/main" id="{82C4E2F5-BEA9-C1F5-3DC6-AAEC772C1FAC}"/>
              </a:ext>
            </a:extLst>
          </p:cNvPr>
          <p:cNvSpPr/>
          <p:nvPr/>
        </p:nvSpPr>
        <p:spPr>
          <a:xfrm>
            <a:off x="396835" y="9457134"/>
            <a:ext cx="6797397" cy="317183"/>
          </a:xfrm>
          <a:prstGeom prst="rect">
            <a:avLst/>
          </a:prstGeom>
          <a:noFill/>
          <a:ln/>
        </p:spPr>
        <p:txBody>
          <a:bodyPr wrap="squar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This distribution suggests that marketing efforts should prioritise Young Adult and Middle-aged segments, whilst also exploring opportunities to increase engagement with Adult and Senior demographics through tailored product offerings and communication strategies.</a:t>
            </a:r>
            <a:endParaRPr lang="en-US" sz="750" dirty="0"/>
          </a:p>
        </p:txBody>
      </p:sp>
      <p:sp>
        <p:nvSpPr>
          <p:cNvPr id="7" name="Text 4">
            <a:extLst>
              <a:ext uri="{FF2B5EF4-FFF2-40B4-BE49-F238E27FC236}">
                <a16:creationId xmlns:a16="http://schemas.microsoft.com/office/drawing/2014/main" id="{BAB22A3D-9BB0-40E6-E85E-5053E1D8FB8E}"/>
              </a:ext>
            </a:extLst>
          </p:cNvPr>
          <p:cNvSpPr/>
          <p:nvPr/>
        </p:nvSpPr>
        <p:spPr>
          <a:xfrm>
            <a:off x="7443788" y="8818007"/>
            <a:ext cx="3336727" cy="327422"/>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39%</a:t>
            </a:r>
            <a:endParaRPr lang="en-US" sz="2550" dirty="0"/>
          </a:p>
        </p:txBody>
      </p:sp>
      <p:sp>
        <p:nvSpPr>
          <p:cNvPr id="8" name="Text 5">
            <a:extLst>
              <a:ext uri="{FF2B5EF4-FFF2-40B4-BE49-F238E27FC236}">
                <a16:creationId xmlns:a16="http://schemas.microsoft.com/office/drawing/2014/main" id="{DCE92CFE-94E4-AD96-C708-0A5D0240BB71}"/>
              </a:ext>
            </a:extLst>
          </p:cNvPr>
          <p:cNvSpPr/>
          <p:nvPr/>
        </p:nvSpPr>
        <p:spPr>
          <a:xfrm>
            <a:off x="8460938" y="9269373"/>
            <a:ext cx="1302425" cy="162758"/>
          </a:xfrm>
          <a:prstGeom prst="rect">
            <a:avLst/>
          </a:prstGeom>
          <a:noFill/>
          <a:ln/>
        </p:spPr>
        <p:txBody>
          <a:bodyPr wrap="none" lIns="0" tIns="0" rIns="0" bIns="0" rtlCol="0" anchor="t"/>
          <a:lstStyle/>
          <a:p>
            <a:pPr marL="0" indent="0" algn="ctr">
              <a:lnSpc>
                <a:spcPts val="1250"/>
              </a:lnSpc>
              <a:buNone/>
            </a:pPr>
            <a:r>
              <a:rPr lang="en-US" sz="1000" b="1" dirty="0">
                <a:solidFill>
                  <a:srgbClr val="272525"/>
                </a:solidFill>
                <a:latin typeface="Petrona Bold" pitchFamily="34" charset="0"/>
                <a:ea typeface="Petrona Bold" pitchFamily="34" charset="-122"/>
                <a:cs typeface="Petrona Bold" pitchFamily="34" charset="-120"/>
              </a:rPr>
              <a:t>Young Adult Share</a:t>
            </a:r>
            <a:endParaRPr lang="en-US" sz="1000" dirty="0"/>
          </a:p>
        </p:txBody>
      </p:sp>
      <p:sp>
        <p:nvSpPr>
          <p:cNvPr id="9" name="Text 6">
            <a:extLst>
              <a:ext uri="{FF2B5EF4-FFF2-40B4-BE49-F238E27FC236}">
                <a16:creationId xmlns:a16="http://schemas.microsoft.com/office/drawing/2014/main" id="{E1F17775-CAF7-066D-1D0E-631468292EE6}"/>
              </a:ext>
            </a:extLst>
          </p:cNvPr>
          <p:cNvSpPr/>
          <p:nvPr/>
        </p:nvSpPr>
        <p:spPr>
          <a:xfrm>
            <a:off x="7443788" y="9531310"/>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72525"/>
                </a:solidFill>
                <a:latin typeface="Inter" pitchFamily="34" charset="0"/>
                <a:ea typeface="Inter" pitchFamily="34" charset="-122"/>
                <a:cs typeface="Inter" pitchFamily="34" charset="-120"/>
              </a:rPr>
              <a:t>Highest revenue contribution segment</a:t>
            </a:r>
            <a:endParaRPr lang="en-US" sz="750" dirty="0"/>
          </a:p>
        </p:txBody>
      </p:sp>
      <p:sp>
        <p:nvSpPr>
          <p:cNvPr id="10" name="Text 7">
            <a:extLst>
              <a:ext uri="{FF2B5EF4-FFF2-40B4-BE49-F238E27FC236}">
                <a16:creationId xmlns:a16="http://schemas.microsoft.com/office/drawing/2014/main" id="{63112D30-3210-96E3-B12C-A6EB60106BCE}"/>
              </a:ext>
            </a:extLst>
          </p:cNvPr>
          <p:cNvSpPr/>
          <p:nvPr/>
        </p:nvSpPr>
        <p:spPr>
          <a:xfrm>
            <a:off x="10904458" y="8818007"/>
            <a:ext cx="3336727" cy="327422"/>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30%</a:t>
            </a:r>
            <a:endParaRPr lang="en-US" sz="2550" dirty="0"/>
          </a:p>
        </p:txBody>
      </p:sp>
      <p:sp>
        <p:nvSpPr>
          <p:cNvPr id="11" name="Text 8">
            <a:extLst>
              <a:ext uri="{FF2B5EF4-FFF2-40B4-BE49-F238E27FC236}">
                <a16:creationId xmlns:a16="http://schemas.microsoft.com/office/drawing/2014/main" id="{5E78BC19-736F-A725-5C64-01B31C12E902}"/>
              </a:ext>
            </a:extLst>
          </p:cNvPr>
          <p:cNvSpPr/>
          <p:nvPr/>
        </p:nvSpPr>
        <p:spPr>
          <a:xfrm>
            <a:off x="11921609" y="9269373"/>
            <a:ext cx="1302425" cy="162758"/>
          </a:xfrm>
          <a:prstGeom prst="rect">
            <a:avLst/>
          </a:prstGeom>
          <a:noFill/>
          <a:ln/>
        </p:spPr>
        <p:txBody>
          <a:bodyPr wrap="none" lIns="0" tIns="0" rIns="0" bIns="0" rtlCol="0" anchor="t"/>
          <a:lstStyle/>
          <a:p>
            <a:pPr marL="0" indent="0" algn="ctr">
              <a:lnSpc>
                <a:spcPts val="1250"/>
              </a:lnSpc>
              <a:buNone/>
            </a:pPr>
            <a:r>
              <a:rPr lang="en-US" sz="1000" b="1" dirty="0">
                <a:solidFill>
                  <a:srgbClr val="272525"/>
                </a:solidFill>
                <a:latin typeface="Petrona Bold" pitchFamily="34" charset="0"/>
                <a:ea typeface="Petrona Bold" pitchFamily="34" charset="-122"/>
                <a:cs typeface="Petrona Bold" pitchFamily="34" charset="-120"/>
              </a:rPr>
              <a:t>Middle-aged Share</a:t>
            </a:r>
            <a:endParaRPr lang="en-US" sz="1000" dirty="0"/>
          </a:p>
        </p:txBody>
      </p:sp>
      <p:sp>
        <p:nvSpPr>
          <p:cNvPr id="12" name="Text 9">
            <a:extLst>
              <a:ext uri="{FF2B5EF4-FFF2-40B4-BE49-F238E27FC236}">
                <a16:creationId xmlns:a16="http://schemas.microsoft.com/office/drawing/2014/main" id="{548991EA-1307-917E-AEB9-D7CC0EAB3941}"/>
              </a:ext>
            </a:extLst>
          </p:cNvPr>
          <p:cNvSpPr/>
          <p:nvPr/>
        </p:nvSpPr>
        <p:spPr>
          <a:xfrm>
            <a:off x="10904458" y="9531310"/>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72525"/>
                </a:solidFill>
                <a:latin typeface="Inter" pitchFamily="34" charset="0"/>
                <a:ea typeface="Inter" pitchFamily="34" charset="-122"/>
                <a:cs typeface="Inter" pitchFamily="34" charset="-120"/>
              </a:rPr>
              <a:t>Second largest revenue contributor</a:t>
            </a:r>
            <a:endParaRPr lang="en-US" sz="750" dirty="0"/>
          </a:p>
        </p:txBody>
      </p:sp>
      <p:sp>
        <p:nvSpPr>
          <p:cNvPr id="13" name="Text 10">
            <a:extLst>
              <a:ext uri="{FF2B5EF4-FFF2-40B4-BE49-F238E27FC236}">
                <a16:creationId xmlns:a16="http://schemas.microsoft.com/office/drawing/2014/main" id="{213EA170-D5AD-1B7C-FCC2-8142443EA05A}"/>
              </a:ext>
            </a:extLst>
          </p:cNvPr>
          <p:cNvSpPr/>
          <p:nvPr/>
        </p:nvSpPr>
        <p:spPr>
          <a:xfrm>
            <a:off x="7443788" y="9937790"/>
            <a:ext cx="3336727" cy="327422"/>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21%</a:t>
            </a:r>
            <a:endParaRPr lang="en-US" sz="2550" dirty="0"/>
          </a:p>
        </p:txBody>
      </p:sp>
      <p:sp>
        <p:nvSpPr>
          <p:cNvPr id="14" name="Text 11">
            <a:extLst>
              <a:ext uri="{FF2B5EF4-FFF2-40B4-BE49-F238E27FC236}">
                <a16:creationId xmlns:a16="http://schemas.microsoft.com/office/drawing/2014/main" id="{CFA65495-3E96-894D-0479-17E5287758B5}"/>
              </a:ext>
            </a:extLst>
          </p:cNvPr>
          <p:cNvSpPr/>
          <p:nvPr/>
        </p:nvSpPr>
        <p:spPr>
          <a:xfrm>
            <a:off x="8460938" y="10389156"/>
            <a:ext cx="1302425" cy="162758"/>
          </a:xfrm>
          <a:prstGeom prst="rect">
            <a:avLst/>
          </a:prstGeom>
          <a:noFill/>
          <a:ln/>
        </p:spPr>
        <p:txBody>
          <a:bodyPr wrap="none" lIns="0" tIns="0" rIns="0" bIns="0" rtlCol="0" anchor="t"/>
          <a:lstStyle/>
          <a:p>
            <a:pPr marL="0" indent="0" algn="ctr">
              <a:lnSpc>
                <a:spcPts val="1250"/>
              </a:lnSpc>
              <a:buNone/>
            </a:pPr>
            <a:r>
              <a:rPr lang="en-US" sz="1000" b="1" dirty="0">
                <a:solidFill>
                  <a:srgbClr val="272525"/>
                </a:solidFill>
                <a:latin typeface="Petrona Bold" pitchFamily="34" charset="0"/>
                <a:ea typeface="Petrona Bold" pitchFamily="34" charset="-122"/>
                <a:cs typeface="Petrona Bold" pitchFamily="34" charset="-120"/>
              </a:rPr>
              <a:t>Adult Share</a:t>
            </a:r>
            <a:endParaRPr lang="en-US" sz="1000" dirty="0"/>
          </a:p>
        </p:txBody>
      </p:sp>
      <p:sp>
        <p:nvSpPr>
          <p:cNvPr id="15" name="Text 12">
            <a:extLst>
              <a:ext uri="{FF2B5EF4-FFF2-40B4-BE49-F238E27FC236}">
                <a16:creationId xmlns:a16="http://schemas.microsoft.com/office/drawing/2014/main" id="{051540B1-4209-C582-AE81-EA283B6915A1}"/>
              </a:ext>
            </a:extLst>
          </p:cNvPr>
          <p:cNvSpPr/>
          <p:nvPr/>
        </p:nvSpPr>
        <p:spPr>
          <a:xfrm>
            <a:off x="7443788" y="10651093"/>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72525"/>
                </a:solidFill>
                <a:latin typeface="Inter" pitchFamily="34" charset="0"/>
                <a:ea typeface="Inter" pitchFamily="34" charset="-122"/>
                <a:cs typeface="Inter" pitchFamily="34" charset="-120"/>
              </a:rPr>
              <a:t>Moderate revenue contribution</a:t>
            </a:r>
            <a:endParaRPr lang="en-US" sz="750" dirty="0"/>
          </a:p>
        </p:txBody>
      </p:sp>
      <p:sp>
        <p:nvSpPr>
          <p:cNvPr id="16" name="Text 13">
            <a:extLst>
              <a:ext uri="{FF2B5EF4-FFF2-40B4-BE49-F238E27FC236}">
                <a16:creationId xmlns:a16="http://schemas.microsoft.com/office/drawing/2014/main" id="{D3ABF760-E110-A9E8-2332-89D78A29D0B5}"/>
              </a:ext>
            </a:extLst>
          </p:cNvPr>
          <p:cNvSpPr/>
          <p:nvPr/>
        </p:nvSpPr>
        <p:spPr>
          <a:xfrm>
            <a:off x="10904458" y="9937790"/>
            <a:ext cx="3336727" cy="327422"/>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10%</a:t>
            </a:r>
            <a:endParaRPr lang="en-US" sz="2550" dirty="0"/>
          </a:p>
        </p:txBody>
      </p:sp>
      <p:sp>
        <p:nvSpPr>
          <p:cNvPr id="17" name="Text 14">
            <a:extLst>
              <a:ext uri="{FF2B5EF4-FFF2-40B4-BE49-F238E27FC236}">
                <a16:creationId xmlns:a16="http://schemas.microsoft.com/office/drawing/2014/main" id="{3C1FB5D6-54FF-6630-062E-760DC40CB68E}"/>
              </a:ext>
            </a:extLst>
          </p:cNvPr>
          <p:cNvSpPr/>
          <p:nvPr/>
        </p:nvSpPr>
        <p:spPr>
          <a:xfrm>
            <a:off x="11921609" y="10389156"/>
            <a:ext cx="1302425" cy="162758"/>
          </a:xfrm>
          <a:prstGeom prst="rect">
            <a:avLst/>
          </a:prstGeom>
          <a:noFill/>
          <a:ln/>
        </p:spPr>
        <p:txBody>
          <a:bodyPr wrap="none" lIns="0" tIns="0" rIns="0" bIns="0" rtlCol="0" anchor="t"/>
          <a:lstStyle/>
          <a:p>
            <a:pPr marL="0" indent="0" algn="ctr">
              <a:lnSpc>
                <a:spcPts val="1250"/>
              </a:lnSpc>
              <a:buNone/>
            </a:pPr>
            <a:r>
              <a:rPr lang="en-US" sz="1000" b="1" dirty="0">
                <a:solidFill>
                  <a:srgbClr val="272525"/>
                </a:solidFill>
                <a:latin typeface="Petrona Bold" pitchFamily="34" charset="0"/>
                <a:ea typeface="Petrona Bold" pitchFamily="34" charset="-122"/>
                <a:cs typeface="Petrona Bold" pitchFamily="34" charset="-120"/>
              </a:rPr>
              <a:t>Senior Share</a:t>
            </a:r>
            <a:endParaRPr lang="en-US" sz="1000" dirty="0"/>
          </a:p>
        </p:txBody>
      </p:sp>
      <p:sp>
        <p:nvSpPr>
          <p:cNvPr id="18" name="Text 15">
            <a:extLst>
              <a:ext uri="{FF2B5EF4-FFF2-40B4-BE49-F238E27FC236}">
                <a16:creationId xmlns:a16="http://schemas.microsoft.com/office/drawing/2014/main" id="{7449AC67-ACCF-5F3E-D1B8-910960E8E665}"/>
              </a:ext>
            </a:extLst>
          </p:cNvPr>
          <p:cNvSpPr/>
          <p:nvPr/>
        </p:nvSpPr>
        <p:spPr>
          <a:xfrm>
            <a:off x="10904458" y="10651093"/>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72525"/>
                </a:solidFill>
                <a:latin typeface="Inter" pitchFamily="34" charset="0"/>
                <a:ea typeface="Inter" pitchFamily="34" charset="-122"/>
                <a:cs typeface="Inter" pitchFamily="34" charset="-120"/>
              </a:rPr>
              <a:t>Opportunity for growth segment</a:t>
            </a:r>
            <a:endParaRPr lang="en-US" sz="750" dirty="0"/>
          </a:p>
        </p:txBody>
      </p:sp>
      <p:sp>
        <p:nvSpPr>
          <p:cNvPr id="19" name="Rectangle 18">
            <a:extLst>
              <a:ext uri="{FF2B5EF4-FFF2-40B4-BE49-F238E27FC236}">
                <a16:creationId xmlns:a16="http://schemas.microsoft.com/office/drawing/2014/main" id="{E0CDDB09-B830-ED17-ECBE-AB87BAA70BD5}"/>
              </a:ext>
            </a:extLst>
          </p:cNvPr>
          <p:cNvSpPr/>
          <p:nvPr/>
        </p:nvSpPr>
        <p:spPr>
          <a:xfrm>
            <a:off x="12477105" y="7785853"/>
            <a:ext cx="2062976" cy="3786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8F06781B-A407-7118-1CAA-1A78DE8E6A84}"/>
              </a:ext>
            </a:extLst>
          </p:cNvPr>
          <p:cNvPicPr>
            <a:picLocks noChangeAspect="1"/>
          </p:cNvPicPr>
          <p:nvPr/>
        </p:nvPicPr>
        <p:blipFill rotWithShape="1">
          <a:blip r:embed="rId3">
            <a:extLst>
              <a:ext uri="{28A0092B-C50C-407E-A947-70E740481C1C}">
                <a14:useLocalDpi xmlns:a14="http://schemas.microsoft.com/office/drawing/2010/main" val="0"/>
              </a:ext>
            </a:extLst>
          </a:blip>
          <a:srcRect l="9838" t="12617" r="13318" b="13783"/>
          <a:stretch>
            <a:fillRect/>
          </a:stretch>
        </p:blipFill>
        <p:spPr bwMode="auto">
          <a:xfrm>
            <a:off x="627858" y="774984"/>
            <a:ext cx="13558977" cy="73895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56827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71788"/>
            <a:ext cx="7230666" cy="651272"/>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Power BI Dashboard: Overview</a:t>
            </a:r>
            <a:endParaRPr lang="en-US" sz="4100" dirty="0"/>
          </a:p>
        </p:txBody>
      </p:sp>
      <p:sp>
        <p:nvSpPr>
          <p:cNvPr id="3" name="Text 1"/>
          <p:cNvSpPr/>
          <p:nvPr/>
        </p:nvSpPr>
        <p:spPr>
          <a:xfrm>
            <a:off x="793790" y="2019895"/>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 Power BI dashboard serves as the visual centrepiece of this analysis, transforming complex data insights into an interactive, user-friendly interface. The dashboard integrates findings from both Python preprocessing and SQL business analysis, presenting them through intuitive visualisations that enable stakeholders to explore data dynamically and derive actionable insights.</a:t>
            </a:r>
            <a:endParaRPr lang="en-US" sz="15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3195757"/>
            <a:ext cx="496133" cy="496133"/>
          </a:xfrm>
          <a:prstGeom prst="rect">
            <a:avLst/>
          </a:prstGeom>
        </p:spPr>
      </p:pic>
      <p:sp>
        <p:nvSpPr>
          <p:cNvPr id="5" name="Text 2"/>
          <p:cNvSpPr/>
          <p:nvPr/>
        </p:nvSpPr>
        <p:spPr>
          <a:xfrm>
            <a:off x="1537930" y="3313509"/>
            <a:ext cx="3326844"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Key Performance Indicators</a:t>
            </a:r>
            <a:endParaRPr lang="en-US" sz="2050" dirty="0"/>
          </a:p>
        </p:txBody>
      </p:sp>
      <p:sp>
        <p:nvSpPr>
          <p:cNvPr id="6" name="Text 3"/>
          <p:cNvSpPr/>
          <p:nvPr/>
        </p:nvSpPr>
        <p:spPr>
          <a:xfrm>
            <a:off x="1537930" y="3758208"/>
            <a:ext cx="5653207"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Prominently displays critical metrics including total number of customers (3,900), average purchase amount, and average review rating, providing immediate visibility into business health and customer satisfaction levels.</a:t>
            </a:r>
            <a:endParaRPr lang="en-US" sz="15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9144" y="3195757"/>
            <a:ext cx="496133" cy="496133"/>
          </a:xfrm>
          <a:prstGeom prst="rect">
            <a:avLst/>
          </a:prstGeom>
        </p:spPr>
      </p:pic>
      <p:sp>
        <p:nvSpPr>
          <p:cNvPr id="8" name="Text 4"/>
          <p:cNvSpPr/>
          <p:nvPr/>
        </p:nvSpPr>
        <p:spPr>
          <a:xfrm>
            <a:off x="8183285" y="3313509"/>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Interactive Filters</a:t>
            </a:r>
            <a:endParaRPr lang="en-US" sz="2050" dirty="0"/>
          </a:p>
        </p:txBody>
      </p:sp>
      <p:sp>
        <p:nvSpPr>
          <p:cNvPr id="9" name="Text 5"/>
          <p:cNvSpPr/>
          <p:nvPr/>
        </p:nvSpPr>
        <p:spPr>
          <a:xfrm>
            <a:off x="8183285" y="3758208"/>
            <a:ext cx="5653326"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Enables dynamic data exploration through multiple filter dimensions including Shipping Type, Gender, and Product Category, allowing users to drill down into specific segments and uncover granular insights.</a:t>
            </a:r>
            <a:endParaRPr lang="en-US" sz="15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5425202"/>
            <a:ext cx="496133" cy="496133"/>
          </a:xfrm>
          <a:prstGeom prst="rect">
            <a:avLst/>
          </a:prstGeom>
        </p:spPr>
      </p:pic>
      <p:sp>
        <p:nvSpPr>
          <p:cNvPr id="11" name="Text 6"/>
          <p:cNvSpPr/>
          <p:nvPr/>
        </p:nvSpPr>
        <p:spPr>
          <a:xfrm>
            <a:off x="1537930" y="5542955"/>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Behavioural Charts</a:t>
            </a:r>
            <a:endParaRPr lang="en-US" sz="2050" dirty="0"/>
          </a:p>
        </p:txBody>
      </p:sp>
      <p:sp>
        <p:nvSpPr>
          <p:cNvPr id="12" name="Text 7"/>
          <p:cNvSpPr/>
          <p:nvPr/>
        </p:nvSpPr>
        <p:spPr>
          <a:xfrm>
            <a:off x="1537930" y="5987653"/>
            <a:ext cx="5653207"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Comprehensive visualisations including Revenue by Category, Sales by Category, Revenue by Age Group, and Sales by Age Group, revealing patterns in customer purchasing behaviour and demographic preferences.</a:t>
            </a:r>
            <a:endParaRPr lang="en-US" sz="155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9144" y="5425202"/>
            <a:ext cx="496133" cy="496133"/>
          </a:xfrm>
          <a:prstGeom prst="rect">
            <a:avLst/>
          </a:prstGeom>
        </p:spPr>
      </p:pic>
      <p:sp>
        <p:nvSpPr>
          <p:cNvPr id="14" name="Text 8"/>
          <p:cNvSpPr/>
          <p:nvPr/>
        </p:nvSpPr>
        <p:spPr>
          <a:xfrm>
            <a:off x="8183285" y="5542955"/>
            <a:ext cx="2726055"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Segmentation Analysis</a:t>
            </a:r>
            <a:endParaRPr lang="en-US" sz="2050" dirty="0"/>
          </a:p>
        </p:txBody>
      </p:sp>
      <p:sp>
        <p:nvSpPr>
          <p:cNvPr id="15" name="Text 9"/>
          <p:cNvSpPr/>
          <p:nvPr/>
        </p:nvSpPr>
        <p:spPr>
          <a:xfrm>
            <a:off x="8183285" y="5987653"/>
            <a:ext cx="5653326"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Visual representation of subscription distribution, customer segmentation (Loyal, Returning, New), and demographic breakdowns, facilitating targeted marketing strategy development and customer retention initiatives.</a:t>
            </a:r>
            <a:endParaRPr lang="en-US" sz="1550" dirty="0"/>
          </a:p>
        </p:txBody>
      </p:sp>
      <p:sp>
        <p:nvSpPr>
          <p:cNvPr id="16" name="Rectangle 15">
            <a:extLst>
              <a:ext uri="{FF2B5EF4-FFF2-40B4-BE49-F238E27FC236}">
                <a16:creationId xmlns:a16="http://schemas.microsoft.com/office/drawing/2014/main" id="{8B7FE8B6-A29E-4CCC-9706-45EF0D99880D}"/>
              </a:ext>
            </a:extLst>
          </p:cNvPr>
          <p:cNvSpPr/>
          <p:nvPr/>
        </p:nvSpPr>
        <p:spPr>
          <a:xfrm>
            <a:off x="12477105" y="7785853"/>
            <a:ext cx="2062976" cy="3786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8066" y="782717"/>
            <a:ext cx="7474029" cy="589002"/>
          </a:xfrm>
          <a:prstGeom prst="rect">
            <a:avLst/>
          </a:prstGeom>
          <a:noFill/>
          <a:ln/>
        </p:spPr>
        <p:txBody>
          <a:bodyPr wrap="none" lIns="0" tIns="0" rIns="0" bIns="0" rtlCol="0" anchor="t"/>
          <a:lstStyle/>
          <a:p>
            <a:pPr marL="0" indent="0" algn="l">
              <a:lnSpc>
                <a:spcPts val="4600"/>
              </a:lnSpc>
              <a:buNone/>
            </a:pPr>
            <a:r>
              <a:rPr lang="en-US" sz="3700" b="1" dirty="0">
                <a:solidFill>
                  <a:srgbClr val="000000"/>
                </a:solidFill>
                <a:latin typeface="Petrona Bold" pitchFamily="34" charset="0"/>
                <a:ea typeface="Petrona Bold" pitchFamily="34" charset="-122"/>
                <a:cs typeface="Petrona Bold" pitchFamily="34" charset="-120"/>
              </a:rPr>
              <a:t>Dashboard Components Deep Dive</a:t>
            </a:r>
            <a:endParaRPr lang="en-US" sz="3700" dirty="0"/>
          </a:p>
        </p:txBody>
      </p:sp>
      <p:sp>
        <p:nvSpPr>
          <p:cNvPr id="3" name="Text 1"/>
          <p:cNvSpPr/>
          <p:nvPr/>
        </p:nvSpPr>
        <p:spPr>
          <a:xfrm>
            <a:off x="718066" y="1955006"/>
            <a:ext cx="2356247" cy="294442"/>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Performance Metrics</a:t>
            </a:r>
            <a:endParaRPr lang="en-US" sz="1850" dirty="0"/>
          </a:p>
        </p:txBody>
      </p:sp>
      <p:sp>
        <p:nvSpPr>
          <p:cNvPr id="4" name="Text 2"/>
          <p:cNvSpPr/>
          <p:nvPr/>
        </p:nvSpPr>
        <p:spPr>
          <a:xfrm>
            <a:off x="718066" y="2357080"/>
            <a:ext cx="4248507" cy="114871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Key Performance Indicators provide instant visibility into business health, tracking customer count, average purchase values, and satisfaction ratings.</a:t>
            </a:r>
            <a:endParaRPr lang="en-US" sz="1400" dirty="0"/>
          </a:p>
        </p:txBody>
      </p:sp>
      <p:sp>
        <p:nvSpPr>
          <p:cNvPr id="5" name="Text 3"/>
          <p:cNvSpPr/>
          <p:nvPr/>
        </p:nvSpPr>
        <p:spPr>
          <a:xfrm>
            <a:off x="5190887" y="1955006"/>
            <a:ext cx="2356247" cy="294442"/>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Revenue Analysis</a:t>
            </a:r>
            <a:endParaRPr lang="en-US" sz="1850" dirty="0"/>
          </a:p>
        </p:txBody>
      </p:sp>
      <p:sp>
        <p:nvSpPr>
          <p:cNvPr id="6" name="Text 4"/>
          <p:cNvSpPr/>
          <p:nvPr/>
        </p:nvSpPr>
        <p:spPr>
          <a:xfrm>
            <a:off x="5190887" y="2357080"/>
            <a:ext cx="4248507" cy="114871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Category-wise revenue breakdown reveals Accessories and Clothing as dominant performers, guiding inventory and marketing decisions.</a:t>
            </a:r>
            <a:endParaRPr lang="en-US" sz="1400" dirty="0"/>
          </a:p>
        </p:txBody>
      </p:sp>
      <p:sp>
        <p:nvSpPr>
          <p:cNvPr id="7" name="Text 5"/>
          <p:cNvSpPr/>
          <p:nvPr/>
        </p:nvSpPr>
        <p:spPr>
          <a:xfrm>
            <a:off x="9663708" y="1955006"/>
            <a:ext cx="2385774" cy="294442"/>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Demographic Insights</a:t>
            </a:r>
            <a:endParaRPr lang="en-US" sz="1850" dirty="0"/>
          </a:p>
        </p:txBody>
      </p:sp>
      <p:sp>
        <p:nvSpPr>
          <p:cNvPr id="8" name="Text 6"/>
          <p:cNvSpPr/>
          <p:nvPr/>
        </p:nvSpPr>
        <p:spPr>
          <a:xfrm>
            <a:off x="9663708" y="2357080"/>
            <a:ext cx="4248507" cy="861536"/>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Age group segmentation highlights Young Adults as primary revenue drivers, informing targeted marketing strategies and product positioning.</a:t>
            </a:r>
            <a:endParaRPr lang="en-US" sz="1400" dirty="0"/>
          </a:p>
        </p:txBody>
      </p:sp>
      <p:sp>
        <p:nvSpPr>
          <p:cNvPr id="9" name="Text 7"/>
          <p:cNvSpPr/>
          <p:nvPr/>
        </p:nvSpPr>
        <p:spPr>
          <a:xfrm>
            <a:off x="718066" y="3887153"/>
            <a:ext cx="4515207" cy="353378"/>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Petrona Bold" pitchFamily="34" charset="0"/>
                <a:ea typeface="Petrona Bold" pitchFamily="34" charset="-122"/>
                <a:cs typeface="Petrona Bold" pitchFamily="34" charset="-120"/>
              </a:rPr>
              <a:t>Subscription Distribution Analysis</a:t>
            </a:r>
            <a:endParaRPr lang="en-US" sz="2200" dirty="0"/>
          </a:p>
        </p:txBody>
      </p:sp>
      <p:sp>
        <p:nvSpPr>
          <p:cNvPr id="10" name="Text 8"/>
          <p:cNvSpPr/>
          <p:nvPr/>
        </p:nvSpPr>
        <p:spPr>
          <a:xfrm>
            <a:off x="718066" y="4419957"/>
            <a:ext cx="6378178" cy="1435894"/>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The dashboard reveals subscription patterns across customer segments, showing that subscribers tend to make higher-value purchases despite representing a smaller proportion of total customers. This insight supports the business case for subscription programme expansion and enhanced member benefits.</a:t>
            </a:r>
            <a:endParaRPr lang="en-US" sz="1400" dirty="0"/>
          </a:p>
        </p:txBody>
      </p:sp>
      <p:sp>
        <p:nvSpPr>
          <p:cNvPr id="11" name="Text 9"/>
          <p:cNvSpPr/>
          <p:nvPr/>
        </p:nvSpPr>
        <p:spPr>
          <a:xfrm>
            <a:off x="7541776" y="3887153"/>
            <a:ext cx="3457813" cy="353378"/>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Petrona Bold" pitchFamily="34" charset="0"/>
                <a:ea typeface="Petrona Bold" pitchFamily="34" charset="-122"/>
                <a:cs typeface="Petrona Bold" pitchFamily="34" charset="-120"/>
              </a:rPr>
              <a:t>Shipping Type Preferences</a:t>
            </a:r>
            <a:endParaRPr lang="en-US" sz="2200" dirty="0"/>
          </a:p>
        </p:txBody>
      </p:sp>
      <p:sp>
        <p:nvSpPr>
          <p:cNvPr id="12" name="Text 10"/>
          <p:cNvSpPr/>
          <p:nvPr/>
        </p:nvSpPr>
        <p:spPr>
          <a:xfrm>
            <a:off x="7541776" y="4419957"/>
            <a:ext cx="6378178" cy="1435894"/>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Express shipping users consistently demonstrate premium purchasing behaviour with higher average transaction values. This segment represents quality-conscious customers willing to pay for convenience, presenting opportunities for premium product positioning and expedited delivery upselling.</a:t>
            </a:r>
            <a:endParaRPr lang="en-US" sz="1400" dirty="0"/>
          </a:p>
        </p:txBody>
      </p:sp>
      <p:sp>
        <p:nvSpPr>
          <p:cNvPr id="13" name="Shape 11"/>
          <p:cNvSpPr/>
          <p:nvPr/>
        </p:nvSpPr>
        <p:spPr>
          <a:xfrm>
            <a:off x="718066" y="6309003"/>
            <a:ext cx="3687485" cy="224314"/>
          </a:xfrm>
          <a:prstGeom prst="roundRect">
            <a:avLst>
              <a:gd name="adj" fmla="val 33614"/>
            </a:avLst>
          </a:prstGeom>
          <a:solidFill>
            <a:srgbClr val="CCEEFF"/>
          </a:solidFill>
          <a:ln w="7620">
            <a:solidFill>
              <a:srgbClr val="B2D4E5"/>
            </a:solidFill>
            <a:prstDash val="solid"/>
          </a:ln>
        </p:spPr>
      </p:sp>
      <p:sp>
        <p:nvSpPr>
          <p:cNvPr id="14" name="Shape 12"/>
          <p:cNvSpPr/>
          <p:nvPr/>
        </p:nvSpPr>
        <p:spPr>
          <a:xfrm>
            <a:off x="718066" y="6309003"/>
            <a:ext cx="2507456" cy="224314"/>
          </a:xfrm>
          <a:prstGeom prst="roundRect">
            <a:avLst>
              <a:gd name="adj" fmla="val 33614"/>
            </a:avLst>
          </a:prstGeom>
          <a:solidFill>
            <a:srgbClr val="007EBD"/>
          </a:solidFill>
          <a:ln/>
        </p:spPr>
      </p:sp>
      <p:sp>
        <p:nvSpPr>
          <p:cNvPr id="15" name="Text 13"/>
          <p:cNvSpPr/>
          <p:nvPr/>
        </p:nvSpPr>
        <p:spPr>
          <a:xfrm>
            <a:off x="4540091" y="6309003"/>
            <a:ext cx="426482" cy="224314"/>
          </a:xfrm>
          <a:prstGeom prst="rect">
            <a:avLst/>
          </a:prstGeom>
          <a:noFill/>
          <a:ln/>
        </p:spPr>
        <p:txBody>
          <a:bodyPr wrap="none" lIns="0" tIns="0" rIns="0" bIns="0" rtlCol="0" anchor="t"/>
          <a:lstStyle/>
          <a:p>
            <a:pPr marL="0" indent="0" algn="l">
              <a:lnSpc>
                <a:spcPts val="1750"/>
              </a:lnSpc>
              <a:buNone/>
            </a:pPr>
            <a:r>
              <a:rPr lang="en-US" sz="1750" b="1" dirty="0">
                <a:solidFill>
                  <a:srgbClr val="272525"/>
                </a:solidFill>
                <a:latin typeface="Petrona Bold" pitchFamily="34" charset="0"/>
                <a:ea typeface="Petrona Bold" pitchFamily="34" charset="-122"/>
                <a:cs typeface="Petrona Bold" pitchFamily="34" charset="-120"/>
              </a:rPr>
              <a:t>68%</a:t>
            </a:r>
            <a:endParaRPr lang="en-US" sz="1750" dirty="0"/>
          </a:p>
        </p:txBody>
      </p:sp>
      <p:sp>
        <p:nvSpPr>
          <p:cNvPr id="16" name="Text 14"/>
          <p:cNvSpPr/>
          <p:nvPr/>
        </p:nvSpPr>
        <p:spPr>
          <a:xfrm>
            <a:off x="718066" y="6757511"/>
            <a:ext cx="2944773" cy="294442"/>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Accessories Category Share</a:t>
            </a:r>
            <a:endParaRPr lang="en-US" sz="1850" dirty="0"/>
          </a:p>
        </p:txBody>
      </p:sp>
      <p:sp>
        <p:nvSpPr>
          <p:cNvPr id="17" name="Text 15"/>
          <p:cNvSpPr/>
          <p:nvPr/>
        </p:nvSpPr>
        <p:spPr>
          <a:xfrm>
            <a:off x="718066" y="7159585"/>
            <a:ext cx="4248507" cy="287179"/>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Leading product category by revenue</a:t>
            </a:r>
            <a:endParaRPr lang="en-US" sz="1400" dirty="0"/>
          </a:p>
        </p:txBody>
      </p:sp>
      <p:sp>
        <p:nvSpPr>
          <p:cNvPr id="18" name="Shape 16"/>
          <p:cNvSpPr/>
          <p:nvPr/>
        </p:nvSpPr>
        <p:spPr>
          <a:xfrm>
            <a:off x="5190887" y="6309003"/>
            <a:ext cx="3703677" cy="224314"/>
          </a:xfrm>
          <a:prstGeom prst="roundRect">
            <a:avLst>
              <a:gd name="adj" fmla="val 33614"/>
            </a:avLst>
          </a:prstGeom>
          <a:solidFill>
            <a:srgbClr val="CCEEFF"/>
          </a:solidFill>
          <a:ln w="7620">
            <a:solidFill>
              <a:srgbClr val="B2D4E5"/>
            </a:solidFill>
            <a:prstDash val="solid"/>
          </a:ln>
        </p:spPr>
      </p:sp>
      <p:sp>
        <p:nvSpPr>
          <p:cNvPr id="19" name="Shape 17"/>
          <p:cNvSpPr/>
          <p:nvPr/>
        </p:nvSpPr>
        <p:spPr>
          <a:xfrm>
            <a:off x="5190887" y="6309003"/>
            <a:ext cx="2036921" cy="224314"/>
          </a:xfrm>
          <a:prstGeom prst="roundRect">
            <a:avLst>
              <a:gd name="adj" fmla="val 33614"/>
            </a:avLst>
          </a:prstGeom>
          <a:solidFill>
            <a:srgbClr val="007EBD"/>
          </a:solidFill>
          <a:ln/>
        </p:spPr>
      </p:sp>
      <p:sp>
        <p:nvSpPr>
          <p:cNvPr id="20" name="Text 18"/>
          <p:cNvSpPr/>
          <p:nvPr/>
        </p:nvSpPr>
        <p:spPr>
          <a:xfrm>
            <a:off x="9029105" y="6309003"/>
            <a:ext cx="410289" cy="224314"/>
          </a:xfrm>
          <a:prstGeom prst="rect">
            <a:avLst/>
          </a:prstGeom>
          <a:noFill/>
          <a:ln/>
        </p:spPr>
        <p:txBody>
          <a:bodyPr wrap="none" lIns="0" tIns="0" rIns="0" bIns="0" rtlCol="0" anchor="t"/>
          <a:lstStyle/>
          <a:p>
            <a:pPr marL="0" indent="0" algn="l">
              <a:lnSpc>
                <a:spcPts val="1750"/>
              </a:lnSpc>
              <a:buNone/>
            </a:pPr>
            <a:r>
              <a:rPr lang="en-US" sz="1750" b="1" dirty="0">
                <a:solidFill>
                  <a:srgbClr val="272525"/>
                </a:solidFill>
                <a:latin typeface="Petrona Bold" pitchFamily="34" charset="0"/>
                <a:ea typeface="Petrona Bold" pitchFamily="34" charset="-122"/>
                <a:cs typeface="Petrona Bold" pitchFamily="34" charset="-120"/>
              </a:rPr>
              <a:t>55%</a:t>
            </a:r>
            <a:endParaRPr lang="en-US" sz="1750" dirty="0"/>
          </a:p>
        </p:txBody>
      </p:sp>
      <p:sp>
        <p:nvSpPr>
          <p:cNvPr id="21" name="Text 19"/>
          <p:cNvSpPr/>
          <p:nvPr/>
        </p:nvSpPr>
        <p:spPr>
          <a:xfrm>
            <a:off x="5190887" y="6757511"/>
            <a:ext cx="3095030" cy="294442"/>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Subscriber Engagement Rate</a:t>
            </a:r>
            <a:endParaRPr lang="en-US" sz="1850" dirty="0"/>
          </a:p>
        </p:txBody>
      </p:sp>
      <p:sp>
        <p:nvSpPr>
          <p:cNvPr id="22" name="Text 20"/>
          <p:cNvSpPr/>
          <p:nvPr/>
        </p:nvSpPr>
        <p:spPr>
          <a:xfrm>
            <a:off x="5190887" y="7159585"/>
            <a:ext cx="4248507" cy="287179"/>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Higher purchase frequency vs. non-subscribers</a:t>
            </a:r>
            <a:endParaRPr lang="en-US" sz="1400" dirty="0"/>
          </a:p>
        </p:txBody>
      </p:sp>
      <p:sp>
        <p:nvSpPr>
          <p:cNvPr id="23" name="Shape 21"/>
          <p:cNvSpPr/>
          <p:nvPr/>
        </p:nvSpPr>
        <p:spPr>
          <a:xfrm>
            <a:off x="9663708" y="6309003"/>
            <a:ext cx="3710345" cy="224314"/>
          </a:xfrm>
          <a:prstGeom prst="roundRect">
            <a:avLst>
              <a:gd name="adj" fmla="val 33614"/>
            </a:avLst>
          </a:prstGeom>
          <a:solidFill>
            <a:srgbClr val="CCEEFF"/>
          </a:solidFill>
          <a:ln w="7620">
            <a:solidFill>
              <a:srgbClr val="B2D4E5"/>
            </a:solidFill>
            <a:prstDash val="solid"/>
          </a:ln>
        </p:spPr>
      </p:sp>
      <p:sp>
        <p:nvSpPr>
          <p:cNvPr id="24" name="Shape 22"/>
          <p:cNvSpPr/>
          <p:nvPr/>
        </p:nvSpPr>
        <p:spPr>
          <a:xfrm>
            <a:off x="9663708" y="6309003"/>
            <a:ext cx="1558290" cy="224314"/>
          </a:xfrm>
          <a:prstGeom prst="roundRect">
            <a:avLst>
              <a:gd name="adj" fmla="val 33614"/>
            </a:avLst>
          </a:prstGeom>
          <a:solidFill>
            <a:srgbClr val="007EBD"/>
          </a:solidFill>
          <a:ln/>
        </p:spPr>
      </p:sp>
      <p:sp>
        <p:nvSpPr>
          <p:cNvPr id="25" name="Text 23"/>
          <p:cNvSpPr/>
          <p:nvPr/>
        </p:nvSpPr>
        <p:spPr>
          <a:xfrm>
            <a:off x="13508593" y="6309003"/>
            <a:ext cx="403622" cy="224314"/>
          </a:xfrm>
          <a:prstGeom prst="rect">
            <a:avLst/>
          </a:prstGeom>
          <a:noFill/>
          <a:ln/>
        </p:spPr>
        <p:txBody>
          <a:bodyPr wrap="none" lIns="0" tIns="0" rIns="0" bIns="0" rtlCol="0" anchor="t"/>
          <a:lstStyle/>
          <a:p>
            <a:pPr marL="0" indent="0" algn="l">
              <a:lnSpc>
                <a:spcPts val="1750"/>
              </a:lnSpc>
              <a:buNone/>
            </a:pPr>
            <a:r>
              <a:rPr lang="en-US" sz="1750" b="1" dirty="0">
                <a:solidFill>
                  <a:srgbClr val="272525"/>
                </a:solidFill>
                <a:latin typeface="Petrona Bold" pitchFamily="34" charset="0"/>
                <a:ea typeface="Petrona Bold" pitchFamily="34" charset="-122"/>
                <a:cs typeface="Petrona Bold" pitchFamily="34" charset="-120"/>
              </a:rPr>
              <a:t>42%</a:t>
            </a:r>
            <a:endParaRPr lang="en-US" sz="1750" dirty="0"/>
          </a:p>
        </p:txBody>
      </p:sp>
      <p:sp>
        <p:nvSpPr>
          <p:cNvPr id="26" name="Text 24"/>
          <p:cNvSpPr/>
          <p:nvPr/>
        </p:nvSpPr>
        <p:spPr>
          <a:xfrm>
            <a:off x="9663708" y="6757511"/>
            <a:ext cx="2945249" cy="294442"/>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Express Shipping Premium</a:t>
            </a:r>
            <a:endParaRPr lang="en-US" sz="1850" dirty="0"/>
          </a:p>
        </p:txBody>
      </p:sp>
      <p:sp>
        <p:nvSpPr>
          <p:cNvPr id="27" name="Text 25"/>
          <p:cNvSpPr/>
          <p:nvPr/>
        </p:nvSpPr>
        <p:spPr>
          <a:xfrm>
            <a:off x="9663708" y="7159585"/>
            <a:ext cx="4248507" cy="287179"/>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Higher average spend vs. standard shipping</a:t>
            </a:r>
            <a:endParaRPr lang="en-US" sz="1400" dirty="0"/>
          </a:p>
        </p:txBody>
      </p:sp>
      <p:sp>
        <p:nvSpPr>
          <p:cNvPr id="28" name="Rectangle 27">
            <a:extLst>
              <a:ext uri="{FF2B5EF4-FFF2-40B4-BE49-F238E27FC236}">
                <a16:creationId xmlns:a16="http://schemas.microsoft.com/office/drawing/2014/main" id="{7C324A8C-9C70-2EDE-E890-85255360C750}"/>
              </a:ext>
            </a:extLst>
          </p:cNvPr>
          <p:cNvSpPr/>
          <p:nvPr/>
        </p:nvSpPr>
        <p:spPr>
          <a:xfrm>
            <a:off x="12477105" y="7785853"/>
            <a:ext cx="2062976" cy="3786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0B0F2B10-BA35-3D32-A6AA-469D451AACAE}"/>
              </a:ext>
            </a:extLst>
          </p:cNvPr>
          <p:cNvSpPr/>
          <p:nvPr/>
        </p:nvSpPr>
        <p:spPr>
          <a:xfrm>
            <a:off x="12629505" y="7938253"/>
            <a:ext cx="2062976" cy="3786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15672" y="466844"/>
            <a:ext cx="5217081" cy="505063"/>
          </a:xfrm>
          <a:prstGeom prst="rect">
            <a:avLst/>
          </a:prstGeom>
          <a:noFill/>
          <a:ln/>
        </p:spPr>
        <p:txBody>
          <a:bodyPr wrap="none" lIns="0" tIns="0" rIns="0" bIns="0" rtlCol="0" anchor="t"/>
          <a:lstStyle/>
          <a:p>
            <a:pPr marL="0" indent="0" algn="l">
              <a:lnSpc>
                <a:spcPts val="3950"/>
              </a:lnSpc>
              <a:buNone/>
            </a:pPr>
            <a:r>
              <a:rPr lang="en-US" sz="3150" b="1" dirty="0">
                <a:solidFill>
                  <a:srgbClr val="000000"/>
                </a:solidFill>
                <a:latin typeface="Petrona Bold" pitchFamily="34" charset="0"/>
                <a:ea typeface="Petrona Bold" pitchFamily="34" charset="-122"/>
                <a:cs typeface="Petrona Bold" pitchFamily="34" charset="-120"/>
              </a:rPr>
              <a:t>Business Recommendations</a:t>
            </a:r>
            <a:endParaRPr lang="en-US" sz="3150" dirty="0"/>
          </a:p>
        </p:txBody>
      </p:sp>
      <p:sp>
        <p:nvSpPr>
          <p:cNvPr id="3" name="Text 1"/>
          <p:cNvSpPr/>
          <p:nvPr/>
        </p:nvSpPr>
        <p:spPr>
          <a:xfrm>
            <a:off x="615672" y="1279684"/>
            <a:ext cx="13399056" cy="492443"/>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Based on comprehensive analysis across Python data preparation, SQL business insights, and Power BI dashboard visualisations, the following strategic recommendations are proposed to optimise revenue, enhance customer retention, and improve operational efficiency.</a:t>
            </a:r>
            <a:endParaRPr lang="en-US" sz="1200" dirty="0"/>
          </a:p>
        </p:txBody>
      </p:sp>
      <p:sp>
        <p:nvSpPr>
          <p:cNvPr id="4" name="Shape 2"/>
          <p:cNvSpPr/>
          <p:nvPr/>
        </p:nvSpPr>
        <p:spPr>
          <a:xfrm>
            <a:off x="615672" y="1945243"/>
            <a:ext cx="4363760" cy="3006804"/>
          </a:xfrm>
          <a:prstGeom prst="roundRect">
            <a:avLst>
              <a:gd name="adj" fmla="val 2150"/>
            </a:avLst>
          </a:prstGeom>
          <a:solidFill>
            <a:srgbClr val="CCEEFF"/>
          </a:solidFill>
          <a:ln w="7620">
            <a:solidFill>
              <a:srgbClr val="B2D4E5"/>
            </a:solidFill>
            <a:prstDash val="solid"/>
          </a:ln>
        </p:spPr>
      </p:sp>
      <p:sp>
        <p:nvSpPr>
          <p:cNvPr id="5" name="Shape 3"/>
          <p:cNvSpPr/>
          <p:nvPr/>
        </p:nvSpPr>
        <p:spPr>
          <a:xfrm>
            <a:off x="777121" y="2106692"/>
            <a:ext cx="461724" cy="461724"/>
          </a:xfrm>
          <a:prstGeom prst="roundRect">
            <a:avLst>
              <a:gd name="adj" fmla="val 19802058"/>
            </a:avLst>
          </a:prstGeom>
          <a:solidFill>
            <a:srgbClr val="007EBD"/>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4042" y="2233613"/>
            <a:ext cx="207764" cy="207764"/>
          </a:xfrm>
          <a:prstGeom prst="rect">
            <a:avLst/>
          </a:prstGeom>
        </p:spPr>
      </p:pic>
      <p:sp>
        <p:nvSpPr>
          <p:cNvPr id="7" name="Text 4"/>
          <p:cNvSpPr/>
          <p:nvPr/>
        </p:nvSpPr>
        <p:spPr>
          <a:xfrm>
            <a:off x="777121" y="2722245"/>
            <a:ext cx="3078242" cy="252532"/>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Petrona Bold" pitchFamily="34" charset="0"/>
                <a:ea typeface="Petrona Bold" pitchFamily="34" charset="-122"/>
                <a:cs typeface="Petrona Bold" pitchFamily="34" charset="-120"/>
              </a:rPr>
              <a:t>Strengthen Subscription Strategy</a:t>
            </a:r>
            <a:endParaRPr lang="en-US" sz="1550" dirty="0"/>
          </a:p>
        </p:txBody>
      </p:sp>
      <p:sp>
        <p:nvSpPr>
          <p:cNvPr id="8" name="Text 5"/>
          <p:cNvSpPr/>
          <p:nvPr/>
        </p:nvSpPr>
        <p:spPr>
          <a:xfrm>
            <a:off x="777121" y="3067050"/>
            <a:ext cx="4040862" cy="1723549"/>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Offer exclusive rewards, early access to new collections, and special discounts to convert high-frequency buyers into subscribers. Target customers with more than 5 purchases who show strong subscription propensity. Develop tiered subscription models with increasing benefits to encourage upgrades and long-term commitment.</a:t>
            </a:r>
            <a:endParaRPr lang="en-US" sz="1200" dirty="0"/>
          </a:p>
        </p:txBody>
      </p:sp>
      <p:sp>
        <p:nvSpPr>
          <p:cNvPr id="9" name="Shape 6"/>
          <p:cNvSpPr/>
          <p:nvPr/>
        </p:nvSpPr>
        <p:spPr>
          <a:xfrm>
            <a:off x="5133261" y="1945243"/>
            <a:ext cx="4363760" cy="3006804"/>
          </a:xfrm>
          <a:prstGeom prst="roundRect">
            <a:avLst>
              <a:gd name="adj" fmla="val 2150"/>
            </a:avLst>
          </a:prstGeom>
          <a:solidFill>
            <a:srgbClr val="CCEEFF"/>
          </a:solidFill>
          <a:ln w="7620">
            <a:solidFill>
              <a:srgbClr val="B2D4E5"/>
            </a:solidFill>
            <a:prstDash val="solid"/>
          </a:ln>
        </p:spPr>
      </p:sp>
      <p:sp>
        <p:nvSpPr>
          <p:cNvPr id="10" name="Shape 7"/>
          <p:cNvSpPr/>
          <p:nvPr/>
        </p:nvSpPr>
        <p:spPr>
          <a:xfrm>
            <a:off x="5294709" y="2106692"/>
            <a:ext cx="461724" cy="461724"/>
          </a:xfrm>
          <a:prstGeom prst="roundRect">
            <a:avLst>
              <a:gd name="adj" fmla="val 19802058"/>
            </a:avLst>
          </a:prstGeom>
          <a:solidFill>
            <a:srgbClr val="007EBD"/>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21630" y="2233613"/>
            <a:ext cx="207764" cy="207764"/>
          </a:xfrm>
          <a:prstGeom prst="rect">
            <a:avLst/>
          </a:prstGeom>
        </p:spPr>
      </p:pic>
      <p:sp>
        <p:nvSpPr>
          <p:cNvPr id="12" name="Text 8"/>
          <p:cNvSpPr/>
          <p:nvPr/>
        </p:nvSpPr>
        <p:spPr>
          <a:xfrm>
            <a:off x="5294709" y="2722245"/>
            <a:ext cx="3140035" cy="252532"/>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Petrona Bold" pitchFamily="34" charset="0"/>
                <a:ea typeface="Petrona Bold" pitchFamily="34" charset="-122"/>
                <a:cs typeface="Petrona Bold" pitchFamily="34" charset="-120"/>
              </a:rPr>
              <a:t>Loyalty Enhancement Programme</a:t>
            </a:r>
            <a:endParaRPr lang="en-US" sz="1550" dirty="0"/>
          </a:p>
        </p:txBody>
      </p:sp>
      <p:sp>
        <p:nvSpPr>
          <p:cNvPr id="13" name="Text 9"/>
          <p:cNvSpPr/>
          <p:nvPr/>
        </p:nvSpPr>
        <p:spPr>
          <a:xfrm>
            <a:off x="5294709" y="3067050"/>
            <a:ext cx="4040862" cy="1477328"/>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Launch tiered loyalty programmes specifically designed for Returning (701 customers) and Loyal (3,116 customers) segments to increase retention and lifetime value. Implement points-based rewards, exclusive member events, and personalised offers based on purchase history and preferences.</a:t>
            </a:r>
            <a:endParaRPr lang="en-US" sz="1200" dirty="0"/>
          </a:p>
        </p:txBody>
      </p:sp>
      <p:sp>
        <p:nvSpPr>
          <p:cNvPr id="14" name="Shape 10"/>
          <p:cNvSpPr/>
          <p:nvPr/>
        </p:nvSpPr>
        <p:spPr>
          <a:xfrm>
            <a:off x="9650849" y="1945243"/>
            <a:ext cx="4363760" cy="3006804"/>
          </a:xfrm>
          <a:prstGeom prst="roundRect">
            <a:avLst>
              <a:gd name="adj" fmla="val 2150"/>
            </a:avLst>
          </a:prstGeom>
          <a:solidFill>
            <a:srgbClr val="CCEEFF"/>
          </a:solidFill>
          <a:ln w="7620">
            <a:solidFill>
              <a:srgbClr val="B2D4E5"/>
            </a:solidFill>
            <a:prstDash val="solid"/>
          </a:ln>
        </p:spPr>
      </p:sp>
      <p:sp>
        <p:nvSpPr>
          <p:cNvPr id="15" name="Shape 11"/>
          <p:cNvSpPr/>
          <p:nvPr/>
        </p:nvSpPr>
        <p:spPr>
          <a:xfrm>
            <a:off x="9812298" y="2106692"/>
            <a:ext cx="461724" cy="461724"/>
          </a:xfrm>
          <a:prstGeom prst="roundRect">
            <a:avLst>
              <a:gd name="adj" fmla="val 19802058"/>
            </a:avLst>
          </a:prstGeom>
          <a:solidFill>
            <a:srgbClr val="007EBD"/>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39218" y="2233613"/>
            <a:ext cx="207764" cy="207764"/>
          </a:xfrm>
          <a:prstGeom prst="rect">
            <a:avLst/>
          </a:prstGeom>
        </p:spPr>
      </p:pic>
      <p:sp>
        <p:nvSpPr>
          <p:cNvPr id="17" name="Text 12"/>
          <p:cNvSpPr/>
          <p:nvPr/>
        </p:nvSpPr>
        <p:spPr>
          <a:xfrm>
            <a:off x="9812298" y="2722245"/>
            <a:ext cx="2505432" cy="252532"/>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Petrona Bold" pitchFamily="34" charset="0"/>
                <a:ea typeface="Petrona Bold" pitchFamily="34" charset="-122"/>
                <a:cs typeface="Petrona Bold" pitchFamily="34" charset="-120"/>
              </a:rPr>
              <a:t>Optimise Discount Policies</a:t>
            </a:r>
            <a:endParaRPr lang="en-US" sz="1550" dirty="0"/>
          </a:p>
        </p:txBody>
      </p:sp>
      <p:sp>
        <p:nvSpPr>
          <p:cNvPr id="18" name="Text 13"/>
          <p:cNvSpPr/>
          <p:nvPr/>
        </p:nvSpPr>
        <p:spPr>
          <a:xfrm>
            <a:off x="9812298" y="3067050"/>
            <a:ext cx="4040862" cy="1477328"/>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Balance profit margins by strategically reducing discounts on already high-performing products such as Gloves, Sandals, and Boots. Focus promotional efforts on discount-dependent items like Hats, Sneakers, and Coats whilst maintaining healthy margins on premium products.</a:t>
            </a:r>
            <a:endParaRPr lang="en-US" sz="1200" dirty="0"/>
          </a:p>
        </p:txBody>
      </p:sp>
      <p:sp>
        <p:nvSpPr>
          <p:cNvPr id="19" name="Text 14"/>
          <p:cNvSpPr/>
          <p:nvPr/>
        </p:nvSpPr>
        <p:spPr>
          <a:xfrm>
            <a:off x="615672" y="5278993"/>
            <a:ext cx="2584371" cy="252532"/>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Petrona Bold" pitchFamily="34" charset="0"/>
                <a:ea typeface="Petrona Bold" pitchFamily="34" charset="-122"/>
                <a:cs typeface="Petrona Bold" pitchFamily="34" charset="-120"/>
              </a:rPr>
              <a:t>Product Promotion Strategy</a:t>
            </a:r>
            <a:endParaRPr lang="en-US" sz="1550" dirty="0"/>
          </a:p>
        </p:txBody>
      </p:sp>
      <p:sp>
        <p:nvSpPr>
          <p:cNvPr id="20" name="Text 15"/>
          <p:cNvSpPr/>
          <p:nvPr/>
        </p:nvSpPr>
        <p:spPr>
          <a:xfrm>
            <a:off x="615672" y="5685353"/>
            <a:ext cx="6511766" cy="984885"/>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Highlight top-rated items including Gloves, Sandals, Boots, and Hats in marketing campaigns, leveraging their strong review ratings (4.0+) as social proof. Create featured collections showcasing category leaders like Jewellery, Blouses, and Jackets to drive conversion rates.</a:t>
            </a:r>
            <a:endParaRPr lang="en-US" sz="1200" dirty="0"/>
          </a:p>
        </p:txBody>
      </p:sp>
      <p:sp>
        <p:nvSpPr>
          <p:cNvPr id="21" name="Text 16"/>
          <p:cNvSpPr/>
          <p:nvPr/>
        </p:nvSpPr>
        <p:spPr>
          <a:xfrm>
            <a:off x="615672" y="6808708"/>
            <a:ext cx="6511766" cy="738664"/>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Develop seasonal campaigns aligned with product performance patterns, emphasising items that show strong sales in specific seasons whilst maintaining year-round visibility for consistent performers.</a:t>
            </a:r>
            <a:endParaRPr lang="en-US" sz="1200" dirty="0"/>
          </a:p>
        </p:txBody>
      </p:sp>
      <p:sp>
        <p:nvSpPr>
          <p:cNvPr id="22" name="Text 17"/>
          <p:cNvSpPr/>
          <p:nvPr/>
        </p:nvSpPr>
        <p:spPr>
          <a:xfrm>
            <a:off x="7510582" y="5278993"/>
            <a:ext cx="2903815" cy="252532"/>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Petrona Bold" pitchFamily="34" charset="0"/>
                <a:ea typeface="Petrona Bold" pitchFamily="34" charset="-122"/>
                <a:cs typeface="Petrona Bold" pitchFamily="34" charset="-120"/>
              </a:rPr>
              <a:t>Targeted Marketing Campaigns</a:t>
            </a:r>
            <a:endParaRPr lang="en-US" sz="1550" dirty="0"/>
          </a:p>
        </p:txBody>
      </p:sp>
      <p:sp>
        <p:nvSpPr>
          <p:cNvPr id="23" name="Text 18"/>
          <p:cNvSpPr/>
          <p:nvPr/>
        </p:nvSpPr>
        <p:spPr>
          <a:xfrm>
            <a:off x="7510582" y="5685353"/>
            <a:ext cx="6511766" cy="246221"/>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Focus marketing resources on high-value segments identified through analysis:</a:t>
            </a:r>
            <a:endParaRPr lang="en-US" sz="1200" dirty="0"/>
          </a:p>
        </p:txBody>
      </p:sp>
      <p:sp>
        <p:nvSpPr>
          <p:cNvPr id="24" name="Text 19"/>
          <p:cNvSpPr/>
          <p:nvPr/>
        </p:nvSpPr>
        <p:spPr>
          <a:xfrm>
            <a:off x="7510582" y="6070044"/>
            <a:ext cx="6511766" cy="492443"/>
          </a:xfrm>
          <a:prstGeom prst="rect">
            <a:avLst/>
          </a:prstGeom>
          <a:noFill/>
          <a:ln/>
        </p:spPr>
        <p:txBody>
          <a:bodyPr wrap="square" lIns="0" tIns="0" rIns="0" bIns="0" rtlCol="0" anchor="t"/>
          <a:lstStyle/>
          <a:p>
            <a:pPr marL="342900" indent="-342900" algn="l">
              <a:lnSpc>
                <a:spcPts val="1900"/>
              </a:lnSpc>
              <a:buSzPct val="100000"/>
              <a:buChar char="•"/>
            </a:pPr>
            <a:r>
              <a:rPr lang="en-US" sz="1200" b="1" dirty="0">
                <a:solidFill>
                  <a:srgbClr val="272525"/>
                </a:solidFill>
                <a:latin typeface="Inter" pitchFamily="34" charset="0"/>
                <a:ea typeface="Inter" pitchFamily="34" charset="-122"/>
                <a:cs typeface="Inter" pitchFamily="34" charset="-120"/>
              </a:rPr>
              <a:t>Young Adults:</a:t>
            </a:r>
            <a:r>
              <a:rPr lang="en-US" sz="1200" dirty="0">
                <a:solidFill>
                  <a:srgbClr val="272525"/>
                </a:solidFill>
                <a:latin typeface="Inter" pitchFamily="34" charset="0"/>
                <a:ea typeface="Inter" pitchFamily="34" charset="-122"/>
                <a:cs typeface="Inter" pitchFamily="34" charset="-120"/>
              </a:rPr>
              <a:t> Trend-focused campaigns emphasising new arrivals and seasonal collections</a:t>
            </a:r>
            <a:endParaRPr lang="en-US" sz="1200" dirty="0"/>
          </a:p>
        </p:txBody>
      </p:sp>
      <p:sp>
        <p:nvSpPr>
          <p:cNvPr id="25" name="Text 20"/>
          <p:cNvSpPr/>
          <p:nvPr/>
        </p:nvSpPr>
        <p:spPr>
          <a:xfrm>
            <a:off x="7510582" y="6616303"/>
            <a:ext cx="6511766" cy="246221"/>
          </a:xfrm>
          <a:prstGeom prst="rect">
            <a:avLst/>
          </a:prstGeom>
          <a:noFill/>
          <a:ln/>
        </p:spPr>
        <p:txBody>
          <a:bodyPr wrap="none" lIns="0" tIns="0" rIns="0" bIns="0" rtlCol="0" anchor="t"/>
          <a:lstStyle/>
          <a:p>
            <a:pPr marL="342900" indent="-342900" algn="l">
              <a:lnSpc>
                <a:spcPts val="1900"/>
              </a:lnSpc>
              <a:buSzPct val="100000"/>
              <a:buChar char="•"/>
            </a:pPr>
            <a:r>
              <a:rPr lang="en-US" sz="1200" b="1" dirty="0">
                <a:solidFill>
                  <a:srgbClr val="272525"/>
                </a:solidFill>
                <a:latin typeface="Inter" pitchFamily="34" charset="0"/>
                <a:ea typeface="Inter" pitchFamily="34" charset="-122"/>
                <a:cs typeface="Inter" pitchFamily="34" charset="-120"/>
              </a:rPr>
              <a:t>Express Shipping Users:</a:t>
            </a:r>
            <a:r>
              <a:rPr lang="en-US" sz="1200" dirty="0">
                <a:solidFill>
                  <a:srgbClr val="272525"/>
                </a:solidFill>
                <a:latin typeface="Inter" pitchFamily="34" charset="0"/>
                <a:ea typeface="Inter" pitchFamily="34" charset="-122"/>
                <a:cs typeface="Inter" pitchFamily="34" charset="-120"/>
              </a:rPr>
              <a:t> Premium service offerings and exclusive early access</a:t>
            </a:r>
            <a:endParaRPr lang="en-US" sz="1200" dirty="0"/>
          </a:p>
        </p:txBody>
      </p:sp>
      <p:sp>
        <p:nvSpPr>
          <p:cNvPr id="26" name="Text 21"/>
          <p:cNvSpPr/>
          <p:nvPr/>
        </p:nvSpPr>
        <p:spPr>
          <a:xfrm>
            <a:off x="7510582" y="6916341"/>
            <a:ext cx="6511766" cy="492443"/>
          </a:xfrm>
          <a:prstGeom prst="rect">
            <a:avLst/>
          </a:prstGeom>
          <a:noFill/>
          <a:ln/>
        </p:spPr>
        <p:txBody>
          <a:bodyPr wrap="square" lIns="0" tIns="0" rIns="0" bIns="0" rtlCol="0" anchor="t"/>
          <a:lstStyle/>
          <a:p>
            <a:pPr marL="342900" indent="-342900" algn="l">
              <a:lnSpc>
                <a:spcPts val="1900"/>
              </a:lnSpc>
              <a:buSzPct val="100000"/>
              <a:buChar char="•"/>
            </a:pPr>
            <a:r>
              <a:rPr lang="en-US" sz="1200" b="1" dirty="0">
                <a:solidFill>
                  <a:srgbClr val="272525"/>
                </a:solidFill>
                <a:latin typeface="Inter" pitchFamily="34" charset="0"/>
                <a:ea typeface="Inter" pitchFamily="34" charset="-122"/>
                <a:cs typeface="Inter" pitchFamily="34" charset="-120"/>
              </a:rPr>
              <a:t>High-Spending Discount Users:</a:t>
            </a:r>
            <a:r>
              <a:rPr lang="en-US" sz="1200" dirty="0">
                <a:solidFill>
                  <a:srgbClr val="272525"/>
                </a:solidFill>
                <a:latin typeface="Inter" pitchFamily="34" charset="0"/>
                <a:ea typeface="Inter" pitchFamily="34" charset="-122"/>
                <a:cs typeface="Inter" pitchFamily="34" charset="-120"/>
              </a:rPr>
              <a:t> Smart promotional strategies balancing value and margin</a:t>
            </a:r>
            <a:endParaRPr lang="en-US" sz="1200" dirty="0"/>
          </a:p>
        </p:txBody>
      </p:sp>
      <p:sp>
        <p:nvSpPr>
          <p:cNvPr id="27" name="Text 22"/>
          <p:cNvSpPr/>
          <p:nvPr/>
        </p:nvSpPr>
        <p:spPr>
          <a:xfrm>
            <a:off x="7510582" y="7462599"/>
            <a:ext cx="6511766" cy="246221"/>
          </a:xfrm>
          <a:prstGeom prst="rect">
            <a:avLst/>
          </a:prstGeom>
          <a:noFill/>
          <a:ln/>
        </p:spPr>
        <p:txBody>
          <a:bodyPr wrap="none" lIns="0" tIns="0" rIns="0" bIns="0" rtlCol="0" anchor="t"/>
          <a:lstStyle/>
          <a:p>
            <a:pPr marL="342900" indent="-342900" algn="l">
              <a:lnSpc>
                <a:spcPts val="1900"/>
              </a:lnSpc>
              <a:buSzPct val="100000"/>
              <a:buChar char="•"/>
            </a:pPr>
            <a:r>
              <a:rPr lang="en-US" sz="1200" b="1" dirty="0">
                <a:solidFill>
                  <a:srgbClr val="272525"/>
                </a:solidFill>
                <a:latin typeface="Inter" pitchFamily="34" charset="0"/>
                <a:ea typeface="Inter" pitchFamily="34" charset="-122"/>
                <a:cs typeface="Inter" pitchFamily="34" charset="-120"/>
              </a:rPr>
              <a:t>Subscribers:</a:t>
            </a:r>
            <a:r>
              <a:rPr lang="en-US" sz="1200" dirty="0">
                <a:solidFill>
                  <a:srgbClr val="272525"/>
                </a:solidFill>
                <a:latin typeface="Inter" pitchFamily="34" charset="0"/>
                <a:ea typeface="Inter" pitchFamily="34" charset="-122"/>
                <a:cs typeface="Inter" pitchFamily="34" charset="-120"/>
              </a:rPr>
              <a:t> Exclusive benefits and personalised recommendations</a:t>
            </a:r>
            <a:endParaRPr lang="en-US" sz="1200" dirty="0"/>
          </a:p>
        </p:txBody>
      </p:sp>
      <p:sp>
        <p:nvSpPr>
          <p:cNvPr id="28" name="Rectangle 27">
            <a:extLst>
              <a:ext uri="{FF2B5EF4-FFF2-40B4-BE49-F238E27FC236}">
                <a16:creationId xmlns:a16="http://schemas.microsoft.com/office/drawing/2014/main" id="{DD47A948-6997-7522-C82D-662EBF37A633}"/>
              </a:ext>
            </a:extLst>
          </p:cNvPr>
          <p:cNvSpPr/>
          <p:nvPr/>
        </p:nvSpPr>
        <p:spPr>
          <a:xfrm>
            <a:off x="12477105" y="7785853"/>
            <a:ext cx="2062976" cy="3786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0678" y="588169"/>
            <a:ext cx="6378297" cy="541972"/>
          </a:xfrm>
          <a:prstGeom prst="rect">
            <a:avLst/>
          </a:prstGeom>
          <a:noFill/>
          <a:ln/>
        </p:spPr>
        <p:txBody>
          <a:bodyPr wrap="none" lIns="0" tIns="0" rIns="0" bIns="0" rtlCol="0" anchor="t"/>
          <a:lstStyle/>
          <a:p>
            <a:pPr marL="0" indent="0" algn="l">
              <a:lnSpc>
                <a:spcPts val="4250"/>
              </a:lnSpc>
              <a:buNone/>
            </a:pPr>
            <a:r>
              <a:rPr lang="en-US" sz="3400" b="1" dirty="0">
                <a:solidFill>
                  <a:srgbClr val="000000"/>
                </a:solidFill>
                <a:latin typeface="Petrona Bold" pitchFamily="34" charset="0"/>
                <a:ea typeface="Petrona Bold" pitchFamily="34" charset="-122"/>
                <a:cs typeface="Petrona Bold" pitchFamily="34" charset="-120"/>
              </a:rPr>
              <a:t>Final Deliverables &amp; Conclusion</a:t>
            </a:r>
            <a:endParaRPr lang="en-US" sz="3400" dirty="0"/>
          </a:p>
        </p:txBody>
      </p:sp>
      <p:sp>
        <p:nvSpPr>
          <p:cNvPr id="3" name="Text 1"/>
          <p:cNvSpPr/>
          <p:nvPr/>
        </p:nvSpPr>
        <p:spPr>
          <a:xfrm>
            <a:off x="660678" y="1460421"/>
            <a:ext cx="165140" cy="206454"/>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Petrona Light" pitchFamily="34" charset="0"/>
                <a:ea typeface="Petrona Light" pitchFamily="34" charset="-122"/>
                <a:cs typeface="Petrona Light" pitchFamily="34" charset="-120"/>
              </a:rPr>
              <a:t>01</a:t>
            </a:r>
            <a:endParaRPr lang="en-US" sz="1300" dirty="0"/>
          </a:p>
        </p:txBody>
      </p:sp>
      <p:sp>
        <p:nvSpPr>
          <p:cNvPr id="4" name="Shape 2"/>
          <p:cNvSpPr/>
          <p:nvPr/>
        </p:nvSpPr>
        <p:spPr>
          <a:xfrm>
            <a:off x="660678" y="1718191"/>
            <a:ext cx="4326255" cy="22860"/>
          </a:xfrm>
          <a:prstGeom prst="rect">
            <a:avLst/>
          </a:prstGeom>
          <a:solidFill>
            <a:srgbClr val="007EBD"/>
          </a:solidFill>
          <a:ln/>
        </p:spPr>
      </p:sp>
      <p:sp>
        <p:nvSpPr>
          <p:cNvPr id="5" name="Text 3"/>
          <p:cNvSpPr/>
          <p:nvPr/>
        </p:nvSpPr>
        <p:spPr>
          <a:xfrm>
            <a:off x="660678" y="1846421"/>
            <a:ext cx="3947160" cy="270986"/>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Python Data Preparation and Modelling</a:t>
            </a:r>
            <a:endParaRPr lang="en-US" sz="1700" dirty="0"/>
          </a:p>
        </p:txBody>
      </p:sp>
      <p:sp>
        <p:nvSpPr>
          <p:cNvPr id="6" name="Text 4"/>
          <p:cNvSpPr/>
          <p:nvPr/>
        </p:nvSpPr>
        <p:spPr>
          <a:xfrm>
            <a:off x="660678" y="2216468"/>
            <a:ext cx="4326255" cy="1056799"/>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Comprehensive data cleaning, feature engineering, and preprocessing pipeline transforming raw data into analysis-ready format with validated quality and consistency.</a:t>
            </a:r>
            <a:endParaRPr lang="en-US" sz="1300" dirty="0"/>
          </a:p>
        </p:txBody>
      </p:sp>
      <p:sp>
        <p:nvSpPr>
          <p:cNvPr id="7" name="Text 5"/>
          <p:cNvSpPr/>
          <p:nvPr/>
        </p:nvSpPr>
        <p:spPr>
          <a:xfrm>
            <a:off x="5152073" y="1460421"/>
            <a:ext cx="165140" cy="206454"/>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Petrona Light" pitchFamily="34" charset="0"/>
                <a:ea typeface="Petrona Light" pitchFamily="34" charset="-122"/>
                <a:cs typeface="Petrona Light" pitchFamily="34" charset="-120"/>
              </a:rPr>
              <a:t>02</a:t>
            </a:r>
            <a:endParaRPr lang="en-US" sz="1300" dirty="0"/>
          </a:p>
        </p:txBody>
      </p:sp>
      <p:sp>
        <p:nvSpPr>
          <p:cNvPr id="8" name="Shape 6"/>
          <p:cNvSpPr/>
          <p:nvPr/>
        </p:nvSpPr>
        <p:spPr>
          <a:xfrm>
            <a:off x="5152073" y="1718191"/>
            <a:ext cx="4326255" cy="22860"/>
          </a:xfrm>
          <a:prstGeom prst="rect">
            <a:avLst/>
          </a:prstGeom>
          <a:solidFill>
            <a:srgbClr val="007EBD"/>
          </a:solidFill>
          <a:ln/>
        </p:spPr>
      </p:sp>
      <p:sp>
        <p:nvSpPr>
          <p:cNvPr id="9" name="Text 7"/>
          <p:cNvSpPr/>
          <p:nvPr/>
        </p:nvSpPr>
        <p:spPr>
          <a:xfrm>
            <a:off x="5152073" y="1846421"/>
            <a:ext cx="3439835" cy="270986"/>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SQL Business Insights and Queries</a:t>
            </a:r>
            <a:endParaRPr lang="en-US" sz="1700" dirty="0"/>
          </a:p>
        </p:txBody>
      </p:sp>
      <p:sp>
        <p:nvSpPr>
          <p:cNvPr id="10" name="Text 8"/>
          <p:cNvSpPr/>
          <p:nvPr/>
        </p:nvSpPr>
        <p:spPr>
          <a:xfrm>
            <a:off x="5152073" y="2216468"/>
            <a:ext cx="4326255" cy="1056799"/>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Ten strategic business questions answered through structured SQL analysis, revealing critical patterns in customer behaviour, product performance, and revenue generation.</a:t>
            </a:r>
            <a:endParaRPr lang="en-US" sz="1300" dirty="0"/>
          </a:p>
        </p:txBody>
      </p:sp>
      <p:sp>
        <p:nvSpPr>
          <p:cNvPr id="11" name="Text 9"/>
          <p:cNvSpPr/>
          <p:nvPr/>
        </p:nvSpPr>
        <p:spPr>
          <a:xfrm>
            <a:off x="9643467" y="1460421"/>
            <a:ext cx="165140" cy="206454"/>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Petrona Light" pitchFamily="34" charset="0"/>
                <a:ea typeface="Petrona Light" pitchFamily="34" charset="-122"/>
                <a:cs typeface="Petrona Light" pitchFamily="34" charset="-120"/>
              </a:rPr>
              <a:t>03</a:t>
            </a:r>
            <a:endParaRPr lang="en-US" sz="1300" dirty="0"/>
          </a:p>
        </p:txBody>
      </p:sp>
      <p:sp>
        <p:nvSpPr>
          <p:cNvPr id="12" name="Shape 10"/>
          <p:cNvSpPr/>
          <p:nvPr/>
        </p:nvSpPr>
        <p:spPr>
          <a:xfrm>
            <a:off x="9643467" y="1718191"/>
            <a:ext cx="4326255" cy="22860"/>
          </a:xfrm>
          <a:prstGeom prst="rect">
            <a:avLst/>
          </a:prstGeom>
          <a:solidFill>
            <a:srgbClr val="007EBD"/>
          </a:solidFill>
          <a:ln/>
        </p:spPr>
      </p:sp>
      <p:sp>
        <p:nvSpPr>
          <p:cNvPr id="13" name="Text 11"/>
          <p:cNvSpPr/>
          <p:nvPr/>
        </p:nvSpPr>
        <p:spPr>
          <a:xfrm>
            <a:off x="9643467" y="1846421"/>
            <a:ext cx="3127653" cy="270986"/>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Power BI Interactive Dashboard</a:t>
            </a:r>
            <a:endParaRPr lang="en-US" sz="1700" dirty="0"/>
          </a:p>
        </p:txBody>
      </p:sp>
      <p:sp>
        <p:nvSpPr>
          <p:cNvPr id="14" name="Text 12"/>
          <p:cNvSpPr/>
          <p:nvPr/>
        </p:nvSpPr>
        <p:spPr>
          <a:xfrm>
            <a:off x="9643467" y="2216468"/>
            <a:ext cx="4326255" cy="1056799"/>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Dynamic visualisation platform enabling stakeholders to explore data interactively, filter by multiple dimensions, and derive actionable insights through intuitive visual representations.</a:t>
            </a:r>
            <a:endParaRPr lang="en-US" sz="1300" dirty="0"/>
          </a:p>
        </p:txBody>
      </p:sp>
      <p:sp>
        <p:nvSpPr>
          <p:cNvPr id="15" name="Text 13"/>
          <p:cNvSpPr/>
          <p:nvPr/>
        </p:nvSpPr>
        <p:spPr>
          <a:xfrm>
            <a:off x="660678" y="3562231"/>
            <a:ext cx="165140" cy="206454"/>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Petrona Light" pitchFamily="34" charset="0"/>
                <a:ea typeface="Petrona Light" pitchFamily="34" charset="-122"/>
                <a:cs typeface="Petrona Light" pitchFamily="34" charset="-120"/>
              </a:rPr>
              <a:t>04</a:t>
            </a:r>
            <a:endParaRPr lang="en-US" sz="1300" dirty="0"/>
          </a:p>
        </p:txBody>
      </p:sp>
      <p:sp>
        <p:nvSpPr>
          <p:cNvPr id="16" name="Shape 14"/>
          <p:cNvSpPr/>
          <p:nvPr/>
        </p:nvSpPr>
        <p:spPr>
          <a:xfrm>
            <a:off x="660678" y="3820001"/>
            <a:ext cx="6571893" cy="22860"/>
          </a:xfrm>
          <a:prstGeom prst="rect">
            <a:avLst/>
          </a:prstGeom>
          <a:solidFill>
            <a:srgbClr val="007EBD"/>
          </a:solidFill>
          <a:ln/>
        </p:spPr>
      </p:sp>
      <p:sp>
        <p:nvSpPr>
          <p:cNvPr id="17" name="Text 15"/>
          <p:cNvSpPr/>
          <p:nvPr/>
        </p:nvSpPr>
        <p:spPr>
          <a:xfrm>
            <a:off x="660678" y="3948232"/>
            <a:ext cx="2168128" cy="270986"/>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Business Report</a:t>
            </a:r>
            <a:endParaRPr lang="en-US" sz="1700" dirty="0"/>
          </a:p>
        </p:txBody>
      </p:sp>
      <p:sp>
        <p:nvSpPr>
          <p:cNvPr id="18" name="Text 16"/>
          <p:cNvSpPr/>
          <p:nvPr/>
        </p:nvSpPr>
        <p:spPr>
          <a:xfrm>
            <a:off x="660678" y="4318278"/>
            <a:ext cx="6571893" cy="792599"/>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Comprehensive documentation of methodology, findings, and strategic recommendations supporting data-driven decision-making across marketing, operations, and customer retention initiatives.</a:t>
            </a:r>
            <a:endParaRPr lang="en-US" sz="1300" dirty="0"/>
          </a:p>
        </p:txBody>
      </p:sp>
      <p:sp>
        <p:nvSpPr>
          <p:cNvPr id="19" name="Text 17"/>
          <p:cNvSpPr/>
          <p:nvPr/>
        </p:nvSpPr>
        <p:spPr>
          <a:xfrm>
            <a:off x="7397710" y="3562231"/>
            <a:ext cx="165140" cy="206454"/>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Petrona Light" pitchFamily="34" charset="0"/>
                <a:ea typeface="Petrona Light" pitchFamily="34" charset="-122"/>
                <a:cs typeface="Petrona Light" pitchFamily="34" charset="-120"/>
              </a:rPr>
              <a:t>05</a:t>
            </a:r>
            <a:endParaRPr lang="en-US" sz="1300" dirty="0"/>
          </a:p>
        </p:txBody>
      </p:sp>
      <p:sp>
        <p:nvSpPr>
          <p:cNvPr id="20" name="Shape 18"/>
          <p:cNvSpPr/>
          <p:nvPr/>
        </p:nvSpPr>
        <p:spPr>
          <a:xfrm>
            <a:off x="7397710" y="3820001"/>
            <a:ext cx="6572012" cy="22860"/>
          </a:xfrm>
          <a:prstGeom prst="rect">
            <a:avLst/>
          </a:prstGeom>
          <a:solidFill>
            <a:srgbClr val="007EBD"/>
          </a:solidFill>
          <a:ln/>
        </p:spPr>
      </p:sp>
      <p:sp>
        <p:nvSpPr>
          <p:cNvPr id="21" name="Text 19"/>
          <p:cNvSpPr/>
          <p:nvPr/>
        </p:nvSpPr>
        <p:spPr>
          <a:xfrm>
            <a:off x="7397710" y="3948232"/>
            <a:ext cx="2168128" cy="270986"/>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Presentation Deck</a:t>
            </a:r>
            <a:endParaRPr lang="en-US" sz="1700" dirty="0"/>
          </a:p>
        </p:txBody>
      </p:sp>
      <p:sp>
        <p:nvSpPr>
          <p:cNvPr id="22" name="Text 20"/>
          <p:cNvSpPr/>
          <p:nvPr/>
        </p:nvSpPr>
        <p:spPr>
          <a:xfrm>
            <a:off x="7397710" y="4318278"/>
            <a:ext cx="6572012" cy="528399"/>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Executive summary presentation communicating key insights, visual analytics, and actionable recommendations to stakeholders in accessible, professional format.</a:t>
            </a:r>
            <a:endParaRPr lang="en-US" sz="1300" dirty="0"/>
          </a:p>
        </p:txBody>
      </p:sp>
      <p:sp>
        <p:nvSpPr>
          <p:cNvPr id="23" name="Text 21"/>
          <p:cNvSpPr/>
          <p:nvPr/>
        </p:nvSpPr>
        <p:spPr>
          <a:xfrm>
            <a:off x="660678" y="5420439"/>
            <a:ext cx="13309044" cy="792599"/>
          </a:xfrm>
          <a:prstGeom prst="rect">
            <a:avLst/>
          </a:prstGeom>
          <a:noFill/>
          <a:ln/>
        </p:spPr>
        <p:txBody>
          <a:bodyPr wrap="squar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Project Impact:</a:t>
            </a:r>
            <a:r>
              <a:rPr lang="en-US" sz="1300" dirty="0">
                <a:solidFill>
                  <a:srgbClr val="272525"/>
                </a:solidFill>
                <a:latin typeface="Inter" pitchFamily="34" charset="0"/>
                <a:ea typeface="Inter" pitchFamily="34" charset="-122"/>
                <a:cs typeface="Inter" pitchFamily="34" charset="-120"/>
              </a:rPr>
              <a:t> This end-to-end analytical workflow successfully transformed 3,900 customer transaction records into actionable business intelligence. The integration of Python, SQL, and Power BI created a robust analytics pipeline that uncovered valuable insights about customer segmentation, product performance, and revenue optimisation opportunities.</a:t>
            </a:r>
            <a:endParaRPr lang="en-US" sz="1300" dirty="0"/>
          </a:p>
        </p:txBody>
      </p:sp>
      <p:sp>
        <p:nvSpPr>
          <p:cNvPr id="24" name="Text 22"/>
          <p:cNvSpPr/>
          <p:nvPr/>
        </p:nvSpPr>
        <p:spPr>
          <a:xfrm>
            <a:off x="660678" y="6398776"/>
            <a:ext cx="13309044" cy="528399"/>
          </a:xfrm>
          <a:prstGeom prst="rect">
            <a:avLst/>
          </a:prstGeom>
          <a:noFill/>
          <a:ln/>
        </p:spPr>
        <p:txBody>
          <a:bodyPr wrap="squar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Key Achievements:</a:t>
            </a:r>
            <a:r>
              <a:rPr lang="en-US" sz="1300" dirty="0">
                <a:solidFill>
                  <a:srgbClr val="272525"/>
                </a:solidFill>
                <a:latin typeface="Inter" pitchFamily="34" charset="0"/>
                <a:ea typeface="Inter" pitchFamily="34" charset="-122"/>
                <a:cs typeface="Inter" pitchFamily="34" charset="-120"/>
              </a:rPr>
              <a:t> Identified high-value customer segments (Express shipping users, Young Adults, Subscribers), revealed product performance patterns (top-rated items, discount-dependent products), and provided data-driven recommendations for subscription strategy, loyalty programmes, and targeted marketing campaigns.</a:t>
            </a:r>
            <a:endParaRPr lang="en-US" sz="1300" dirty="0"/>
          </a:p>
        </p:txBody>
      </p:sp>
      <p:sp>
        <p:nvSpPr>
          <p:cNvPr id="25" name="Text 23"/>
          <p:cNvSpPr/>
          <p:nvPr/>
        </p:nvSpPr>
        <p:spPr>
          <a:xfrm>
            <a:off x="660678" y="7112913"/>
            <a:ext cx="13309044" cy="528399"/>
          </a:xfrm>
          <a:prstGeom prst="rect">
            <a:avLst/>
          </a:prstGeom>
          <a:noFill/>
          <a:ln/>
        </p:spPr>
        <p:txBody>
          <a:bodyPr wrap="squar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Strategic Value:</a:t>
            </a:r>
            <a:r>
              <a:rPr lang="en-US" sz="1300" dirty="0">
                <a:solidFill>
                  <a:srgbClr val="272525"/>
                </a:solidFill>
                <a:latin typeface="Inter" pitchFamily="34" charset="0"/>
                <a:ea typeface="Inter" pitchFamily="34" charset="-122"/>
                <a:cs typeface="Inter" pitchFamily="34" charset="-120"/>
              </a:rPr>
              <a:t> The deliverables provide a foundation for ongoing business intelligence, enabling continuous monitoring of customer behaviour, product trends, and revenue patterns to support agile decision-making and competitive advantage in the retail marketplace.</a:t>
            </a:r>
            <a:endParaRPr lang="en-US" sz="1300" dirty="0"/>
          </a:p>
        </p:txBody>
      </p:sp>
      <p:sp>
        <p:nvSpPr>
          <p:cNvPr id="26" name="Rectangle 25">
            <a:extLst>
              <a:ext uri="{FF2B5EF4-FFF2-40B4-BE49-F238E27FC236}">
                <a16:creationId xmlns:a16="http://schemas.microsoft.com/office/drawing/2014/main" id="{06E5DC4F-96D3-F77E-2F8A-366E0EAFC9EF}"/>
              </a:ext>
            </a:extLst>
          </p:cNvPr>
          <p:cNvSpPr/>
          <p:nvPr/>
        </p:nvSpPr>
        <p:spPr>
          <a:xfrm>
            <a:off x="12477105" y="7785853"/>
            <a:ext cx="2062976" cy="3786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26456"/>
          </a:xfrm>
          <a:prstGeom prst="rect">
            <a:avLst/>
          </a:prstGeom>
        </p:spPr>
      </p:pic>
      <p:sp>
        <p:nvSpPr>
          <p:cNvPr id="3" name="Text 0"/>
          <p:cNvSpPr/>
          <p:nvPr/>
        </p:nvSpPr>
        <p:spPr>
          <a:xfrm>
            <a:off x="680442" y="2728436"/>
            <a:ext cx="6120051" cy="558165"/>
          </a:xfrm>
          <a:prstGeom prst="rect">
            <a:avLst/>
          </a:prstGeom>
          <a:noFill/>
          <a:ln/>
        </p:spPr>
        <p:txBody>
          <a:bodyPr wrap="none" lIns="0" tIns="0" rIns="0" bIns="0" rtlCol="0" anchor="t"/>
          <a:lstStyle/>
          <a:p>
            <a:pPr marL="0" indent="0" algn="l">
              <a:lnSpc>
                <a:spcPts val="4350"/>
              </a:lnSpc>
              <a:buNone/>
            </a:pPr>
            <a:r>
              <a:rPr lang="en-US" sz="3500" b="1" dirty="0">
                <a:solidFill>
                  <a:srgbClr val="000000"/>
                </a:solidFill>
                <a:latin typeface="Petrona Bold" pitchFamily="34" charset="0"/>
                <a:ea typeface="Petrona Bold" pitchFamily="34" charset="-122"/>
                <a:cs typeface="Petrona Bold" pitchFamily="34" charset="-120"/>
              </a:rPr>
              <a:t>Project Overview &amp; Objectives</a:t>
            </a:r>
            <a:endParaRPr lang="en-US" sz="3500" dirty="0"/>
          </a:p>
        </p:txBody>
      </p:sp>
      <p:sp>
        <p:nvSpPr>
          <p:cNvPr id="4" name="Text 1"/>
          <p:cNvSpPr/>
          <p:nvPr/>
        </p:nvSpPr>
        <p:spPr>
          <a:xfrm>
            <a:off x="680442" y="3711773"/>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000000"/>
                </a:solidFill>
                <a:latin typeface="Petrona Bold" pitchFamily="34" charset="0"/>
                <a:ea typeface="Petrona Bold" pitchFamily="34" charset="-122"/>
                <a:cs typeface="Petrona Bold" pitchFamily="34" charset="-120"/>
              </a:rPr>
              <a:t>Project Scope</a:t>
            </a:r>
            <a:endParaRPr lang="en-US" sz="2100" dirty="0"/>
          </a:p>
        </p:txBody>
      </p:sp>
      <p:sp>
        <p:nvSpPr>
          <p:cNvPr id="5" name="Text 2"/>
          <p:cNvSpPr/>
          <p:nvPr/>
        </p:nvSpPr>
        <p:spPr>
          <a:xfrm>
            <a:off x="680442" y="4216598"/>
            <a:ext cx="6427232" cy="1088708"/>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This project presents a comprehensive analytical workflow designed to extract actionable insights from customer purchase data. The analysis encompasses customer demographics, shopping habits, discount behaviour, subscription status, and product preferences to enable data-driven strategic decisions.</a:t>
            </a:r>
            <a:endParaRPr lang="en-US" sz="1300" dirty="0"/>
          </a:p>
        </p:txBody>
      </p:sp>
      <p:sp>
        <p:nvSpPr>
          <p:cNvPr id="6" name="Text 3"/>
          <p:cNvSpPr/>
          <p:nvPr/>
        </p:nvSpPr>
        <p:spPr>
          <a:xfrm>
            <a:off x="680442" y="5458301"/>
            <a:ext cx="6427232" cy="816531"/>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The workflow demonstrates a complete data analytics pipeline, seamlessly integrating multiple tools and technologies to transform raw data into meaningful business intelligence.</a:t>
            </a:r>
            <a:endParaRPr lang="en-US" sz="1300" dirty="0"/>
          </a:p>
        </p:txBody>
      </p:sp>
      <p:sp>
        <p:nvSpPr>
          <p:cNvPr id="7" name="Text 4"/>
          <p:cNvSpPr/>
          <p:nvPr/>
        </p:nvSpPr>
        <p:spPr>
          <a:xfrm>
            <a:off x="7530346" y="3711773"/>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000000"/>
                </a:solidFill>
                <a:latin typeface="Petrona Bold" pitchFamily="34" charset="0"/>
                <a:ea typeface="Petrona Bold" pitchFamily="34" charset="-122"/>
                <a:cs typeface="Petrona Bold" pitchFamily="34" charset="-120"/>
              </a:rPr>
              <a:t>Technology Stack</a:t>
            </a:r>
            <a:endParaRPr lang="en-US" sz="2100" dirty="0"/>
          </a:p>
        </p:txBody>
      </p:sp>
      <p:sp>
        <p:nvSpPr>
          <p:cNvPr id="8" name="Text 5"/>
          <p:cNvSpPr/>
          <p:nvPr/>
        </p:nvSpPr>
        <p:spPr>
          <a:xfrm>
            <a:off x="7530346" y="4216598"/>
            <a:ext cx="6427232"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Python:</a:t>
            </a:r>
            <a:r>
              <a:rPr lang="en-US" sz="1300" dirty="0">
                <a:solidFill>
                  <a:srgbClr val="272525"/>
                </a:solidFill>
                <a:latin typeface="Inter" pitchFamily="34" charset="0"/>
                <a:ea typeface="Inter" pitchFamily="34" charset="-122"/>
                <a:cs typeface="Inter" pitchFamily="34" charset="-120"/>
              </a:rPr>
              <a:t> Data cleaning, preprocessing, feature engineering, and preparation</a:t>
            </a:r>
            <a:endParaRPr lang="en-US" sz="1300" dirty="0"/>
          </a:p>
        </p:txBody>
      </p:sp>
      <p:sp>
        <p:nvSpPr>
          <p:cNvPr id="9" name="Text 6"/>
          <p:cNvSpPr/>
          <p:nvPr/>
        </p:nvSpPr>
        <p:spPr>
          <a:xfrm>
            <a:off x="7530346" y="4548307"/>
            <a:ext cx="6427232"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SQL (PostgreSQL):</a:t>
            </a:r>
            <a:r>
              <a:rPr lang="en-US" sz="1300" dirty="0">
                <a:solidFill>
                  <a:srgbClr val="272525"/>
                </a:solidFill>
                <a:latin typeface="Inter" pitchFamily="34" charset="0"/>
                <a:ea typeface="Inter" pitchFamily="34" charset="-122"/>
                <a:cs typeface="Inter" pitchFamily="34" charset="-120"/>
              </a:rPr>
              <a:t> Structured business queries and analytical insights</a:t>
            </a:r>
            <a:endParaRPr lang="en-US" sz="1300" dirty="0"/>
          </a:p>
        </p:txBody>
      </p:sp>
      <p:sp>
        <p:nvSpPr>
          <p:cNvPr id="10" name="Text 7"/>
          <p:cNvSpPr/>
          <p:nvPr/>
        </p:nvSpPr>
        <p:spPr>
          <a:xfrm>
            <a:off x="7530346" y="4880015"/>
            <a:ext cx="6427232"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Power BI:</a:t>
            </a:r>
            <a:r>
              <a:rPr lang="en-US" sz="1300" dirty="0">
                <a:solidFill>
                  <a:srgbClr val="272525"/>
                </a:solidFill>
                <a:latin typeface="Inter" pitchFamily="34" charset="0"/>
                <a:ea typeface="Inter" pitchFamily="34" charset="-122"/>
                <a:cs typeface="Inter" pitchFamily="34" charset="-120"/>
              </a:rPr>
              <a:t> Interactive dashboards and visual storytelling</a:t>
            </a:r>
            <a:endParaRPr lang="en-US" sz="1300" dirty="0"/>
          </a:p>
        </p:txBody>
      </p:sp>
      <p:sp>
        <p:nvSpPr>
          <p:cNvPr id="11" name="Text 8"/>
          <p:cNvSpPr/>
          <p:nvPr/>
        </p:nvSpPr>
        <p:spPr>
          <a:xfrm>
            <a:off x="7530346" y="5211723"/>
            <a:ext cx="6427232"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Pandas &amp; NumPy:</a:t>
            </a:r>
            <a:r>
              <a:rPr lang="en-US" sz="1300" dirty="0">
                <a:solidFill>
                  <a:srgbClr val="272525"/>
                </a:solidFill>
                <a:latin typeface="Inter" pitchFamily="34" charset="0"/>
                <a:ea typeface="Inter" pitchFamily="34" charset="-122"/>
                <a:cs typeface="Inter" pitchFamily="34" charset="-120"/>
              </a:rPr>
              <a:t> Data manipulation and statistical analysis</a:t>
            </a:r>
            <a:endParaRPr lang="en-US" sz="1300" dirty="0"/>
          </a:p>
        </p:txBody>
      </p:sp>
      <p:sp>
        <p:nvSpPr>
          <p:cNvPr id="12" name="Shape 9"/>
          <p:cNvSpPr/>
          <p:nvPr/>
        </p:nvSpPr>
        <p:spPr>
          <a:xfrm>
            <a:off x="680442" y="6619161"/>
            <a:ext cx="4309824" cy="1008459"/>
          </a:xfrm>
          <a:prstGeom prst="roundRect">
            <a:avLst>
              <a:gd name="adj" fmla="val 7085"/>
            </a:avLst>
          </a:prstGeom>
          <a:solidFill>
            <a:srgbClr val="CCEEFF"/>
          </a:solidFill>
          <a:ln w="7620">
            <a:solidFill>
              <a:srgbClr val="B2D4E5"/>
            </a:solidFill>
            <a:prstDash val="solid"/>
          </a:ln>
        </p:spPr>
      </p:sp>
      <p:sp>
        <p:nvSpPr>
          <p:cNvPr id="13" name="Text 10"/>
          <p:cNvSpPr/>
          <p:nvPr/>
        </p:nvSpPr>
        <p:spPr>
          <a:xfrm>
            <a:off x="858083" y="6796802"/>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Petrona Bold" pitchFamily="34" charset="0"/>
                <a:ea typeface="Petrona Bold" pitchFamily="34" charset="-122"/>
                <a:cs typeface="Petrona Bold" pitchFamily="34" charset="-120"/>
              </a:rPr>
              <a:t>3,900 Records</a:t>
            </a:r>
            <a:endParaRPr lang="en-US" sz="1750" dirty="0"/>
          </a:p>
        </p:txBody>
      </p:sp>
      <p:sp>
        <p:nvSpPr>
          <p:cNvPr id="14" name="Text 11"/>
          <p:cNvSpPr/>
          <p:nvPr/>
        </p:nvSpPr>
        <p:spPr>
          <a:xfrm>
            <a:off x="858083" y="7177802"/>
            <a:ext cx="3954542" cy="272177"/>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Total customer transactions analysed</a:t>
            </a:r>
            <a:endParaRPr lang="en-US" sz="1300" dirty="0"/>
          </a:p>
        </p:txBody>
      </p:sp>
      <p:sp>
        <p:nvSpPr>
          <p:cNvPr id="15" name="Shape 12"/>
          <p:cNvSpPr/>
          <p:nvPr/>
        </p:nvSpPr>
        <p:spPr>
          <a:xfrm>
            <a:off x="5160288" y="6619161"/>
            <a:ext cx="4309824" cy="1008459"/>
          </a:xfrm>
          <a:prstGeom prst="roundRect">
            <a:avLst>
              <a:gd name="adj" fmla="val 7085"/>
            </a:avLst>
          </a:prstGeom>
          <a:solidFill>
            <a:srgbClr val="CCEEFF"/>
          </a:solidFill>
          <a:ln w="7620">
            <a:solidFill>
              <a:srgbClr val="B2D4E5"/>
            </a:solidFill>
            <a:prstDash val="solid"/>
          </a:ln>
        </p:spPr>
      </p:sp>
      <p:sp>
        <p:nvSpPr>
          <p:cNvPr id="16" name="Text 13"/>
          <p:cNvSpPr/>
          <p:nvPr/>
        </p:nvSpPr>
        <p:spPr>
          <a:xfrm>
            <a:off x="5337929" y="6796802"/>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Petrona Bold" pitchFamily="34" charset="0"/>
                <a:ea typeface="Petrona Bold" pitchFamily="34" charset="-122"/>
                <a:cs typeface="Petrona Bold" pitchFamily="34" charset="-120"/>
              </a:rPr>
              <a:t>18 Attributes</a:t>
            </a:r>
            <a:endParaRPr lang="en-US" sz="1750" dirty="0"/>
          </a:p>
        </p:txBody>
      </p:sp>
      <p:sp>
        <p:nvSpPr>
          <p:cNvPr id="17" name="Text 14"/>
          <p:cNvSpPr/>
          <p:nvPr/>
        </p:nvSpPr>
        <p:spPr>
          <a:xfrm>
            <a:off x="5337929" y="7177802"/>
            <a:ext cx="3954542" cy="272177"/>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Comprehensive data dimensions</a:t>
            </a:r>
            <a:endParaRPr lang="en-US" sz="1300" dirty="0"/>
          </a:p>
        </p:txBody>
      </p:sp>
      <p:sp>
        <p:nvSpPr>
          <p:cNvPr id="18" name="Shape 15"/>
          <p:cNvSpPr/>
          <p:nvPr/>
        </p:nvSpPr>
        <p:spPr>
          <a:xfrm>
            <a:off x="9640133" y="6619161"/>
            <a:ext cx="4309824" cy="1008459"/>
          </a:xfrm>
          <a:prstGeom prst="roundRect">
            <a:avLst>
              <a:gd name="adj" fmla="val 7085"/>
            </a:avLst>
          </a:prstGeom>
          <a:solidFill>
            <a:srgbClr val="CCEEFF"/>
          </a:solidFill>
          <a:ln w="7620">
            <a:solidFill>
              <a:srgbClr val="B2D4E5"/>
            </a:solidFill>
            <a:prstDash val="solid"/>
          </a:ln>
        </p:spPr>
      </p:sp>
      <p:sp>
        <p:nvSpPr>
          <p:cNvPr id="19" name="Text 16"/>
          <p:cNvSpPr/>
          <p:nvPr/>
        </p:nvSpPr>
        <p:spPr>
          <a:xfrm>
            <a:off x="9817775" y="6796802"/>
            <a:ext cx="2288738"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Petrona Bold" pitchFamily="34" charset="0"/>
                <a:ea typeface="Petrona Bold" pitchFamily="34" charset="-122"/>
                <a:cs typeface="Petrona Bold" pitchFamily="34" charset="-120"/>
              </a:rPr>
              <a:t>10 Business Questions</a:t>
            </a:r>
            <a:endParaRPr lang="en-US" sz="1750" dirty="0"/>
          </a:p>
        </p:txBody>
      </p:sp>
      <p:sp>
        <p:nvSpPr>
          <p:cNvPr id="20" name="Text 17"/>
          <p:cNvSpPr/>
          <p:nvPr/>
        </p:nvSpPr>
        <p:spPr>
          <a:xfrm>
            <a:off x="9817775" y="7177802"/>
            <a:ext cx="3954542" cy="272177"/>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Strategic insights delivered</a:t>
            </a:r>
            <a:endParaRPr lang="en-US" sz="1300" dirty="0"/>
          </a:p>
        </p:txBody>
      </p:sp>
      <p:sp>
        <p:nvSpPr>
          <p:cNvPr id="21" name="Rectangle 20">
            <a:extLst>
              <a:ext uri="{FF2B5EF4-FFF2-40B4-BE49-F238E27FC236}">
                <a16:creationId xmlns:a16="http://schemas.microsoft.com/office/drawing/2014/main" id="{1F38B687-493D-4163-65A3-77773D086580}"/>
              </a:ext>
            </a:extLst>
          </p:cNvPr>
          <p:cNvSpPr/>
          <p:nvPr/>
        </p:nvSpPr>
        <p:spPr>
          <a:xfrm>
            <a:off x="12477105" y="7785853"/>
            <a:ext cx="2062976" cy="3786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4733" y="786289"/>
            <a:ext cx="6509147" cy="594479"/>
          </a:xfrm>
          <a:prstGeom prst="rect">
            <a:avLst/>
          </a:prstGeom>
          <a:noFill/>
          <a:ln/>
        </p:spPr>
        <p:txBody>
          <a:bodyPr wrap="none" lIns="0" tIns="0" rIns="0" bIns="0" rtlCol="0" anchor="t"/>
          <a:lstStyle/>
          <a:p>
            <a:pPr marL="0" indent="0" algn="l">
              <a:lnSpc>
                <a:spcPts val="4650"/>
              </a:lnSpc>
              <a:buNone/>
            </a:pPr>
            <a:r>
              <a:rPr lang="en-US" sz="3700" b="1" dirty="0">
                <a:solidFill>
                  <a:srgbClr val="000000"/>
                </a:solidFill>
                <a:latin typeface="Petrona Bold" pitchFamily="34" charset="0"/>
                <a:ea typeface="Petrona Bold" pitchFamily="34" charset="-122"/>
                <a:cs typeface="Petrona Bold" pitchFamily="34" charset="-120"/>
              </a:rPr>
              <a:t>Dataset Summary &amp; Structure</a:t>
            </a:r>
            <a:endParaRPr lang="en-US" sz="3700" dirty="0"/>
          </a:p>
        </p:txBody>
      </p:sp>
      <p:sp>
        <p:nvSpPr>
          <p:cNvPr id="3" name="Shape 1"/>
          <p:cNvSpPr/>
          <p:nvPr/>
        </p:nvSpPr>
        <p:spPr>
          <a:xfrm>
            <a:off x="724733" y="1743075"/>
            <a:ext cx="4272915" cy="2160389"/>
          </a:xfrm>
          <a:prstGeom prst="roundRect">
            <a:avLst>
              <a:gd name="adj" fmla="val 3523"/>
            </a:avLst>
          </a:prstGeom>
          <a:solidFill>
            <a:srgbClr val="CCEEFF"/>
          </a:solidFill>
          <a:ln w="7620">
            <a:solidFill>
              <a:srgbClr val="B2D4E5"/>
            </a:solidFill>
            <a:prstDash val="solid"/>
          </a:ln>
        </p:spPr>
      </p:sp>
      <p:sp>
        <p:nvSpPr>
          <p:cNvPr id="4" name="Text 2"/>
          <p:cNvSpPr/>
          <p:nvPr/>
        </p:nvSpPr>
        <p:spPr>
          <a:xfrm>
            <a:off x="913448" y="1931789"/>
            <a:ext cx="2378154" cy="297180"/>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Dataset Scale</a:t>
            </a:r>
            <a:endParaRPr lang="en-US" sz="1850" dirty="0"/>
          </a:p>
        </p:txBody>
      </p:sp>
      <p:sp>
        <p:nvSpPr>
          <p:cNvPr id="5" name="Text 3"/>
          <p:cNvSpPr/>
          <p:nvPr/>
        </p:nvSpPr>
        <p:spPr>
          <a:xfrm>
            <a:off x="913448" y="2337673"/>
            <a:ext cx="3895487" cy="289917"/>
          </a:xfrm>
          <a:prstGeom prst="rect">
            <a:avLst/>
          </a:prstGeom>
          <a:noFill/>
          <a:ln/>
        </p:spPr>
        <p:txBody>
          <a:bodyPr wrap="none" lIns="0" tIns="0" rIns="0" bIns="0" rtlCol="0" anchor="t"/>
          <a:lstStyle/>
          <a:p>
            <a:pPr marL="0" indent="0" algn="l">
              <a:lnSpc>
                <a:spcPts val="2250"/>
              </a:lnSpc>
              <a:buNone/>
            </a:pPr>
            <a:r>
              <a:rPr lang="en-US" sz="1400" b="1" dirty="0">
                <a:solidFill>
                  <a:srgbClr val="272525"/>
                </a:solidFill>
                <a:latin typeface="Inter" pitchFamily="34" charset="0"/>
                <a:ea typeface="Inter" pitchFamily="34" charset="-122"/>
                <a:cs typeface="Inter" pitchFamily="34" charset="-120"/>
              </a:rPr>
              <a:t>Total Records:</a:t>
            </a:r>
            <a:r>
              <a:rPr lang="en-US" sz="1400" dirty="0">
                <a:solidFill>
                  <a:srgbClr val="272525"/>
                </a:solidFill>
                <a:latin typeface="Inter" pitchFamily="34" charset="0"/>
                <a:ea typeface="Inter" pitchFamily="34" charset="-122"/>
                <a:cs typeface="Inter" pitchFamily="34" charset="-120"/>
              </a:rPr>
              <a:t> 3,900 customer transactions</a:t>
            </a:r>
            <a:endParaRPr lang="en-US" sz="1400" dirty="0"/>
          </a:p>
        </p:txBody>
      </p:sp>
      <p:sp>
        <p:nvSpPr>
          <p:cNvPr id="6" name="Text 4"/>
          <p:cNvSpPr/>
          <p:nvPr/>
        </p:nvSpPr>
        <p:spPr>
          <a:xfrm>
            <a:off x="913448" y="2736294"/>
            <a:ext cx="3895487" cy="289917"/>
          </a:xfrm>
          <a:prstGeom prst="rect">
            <a:avLst/>
          </a:prstGeom>
          <a:noFill/>
          <a:ln/>
        </p:spPr>
        <p:txBody>
          <a:bodyPr wrap="none" lIns="0" tIns="0" rIns="0" bIns="0" rtlCol="0" anchor="t"/>
          <a:lstStyle/>
          <a:p>
            <a:pPr marL="0" indent="0" algn="l">
              <a:lnSpc>
                <a:spcPts val="2250"/>
              </a:lnSpc>
              <a:buNone/>
            </a:pPr>
            <a:r>
              <a:rPr lang="en-US" sz="1400" b="1" dirty="0">
                <a:solidFill>
                  <a:srgbClr val="272525"/>
                </a:solidFill>
                <a:latin typeface="Inter" pitchFamily="34" charset="0"/>
                <a:ea typeface="Inter" pitchFamily="34" charset="-122"/>
                <a:cs typeface="Inter" pitchFamily="34" charset="-120"/>
              </a:rPr>
              <a:t>Columns:</a:t>
            </a:r>
            <a:r>
              <a:rPr lang="en-US" sz="1400" dirty="0">
                <a:solidFill>
                  <a:srgbClr val="272525"/>
                </a:solidFill>
                <a:latin typeface="Inter" pitchFamily="34" charset="0"/>
                <a:ea typeface="Inter" pitchFamily="34" charset="-122"/>
                <a:cs typeface="Inter" pitchFamily="34" charset="-120"/>
              </a:rPr>
              <a:t> 18 distinct attributes</a:t>
            </a:r>
            <a:endParaRPr lang="en-US" sz="1400" dirty="0"/>
          </a:p>
        </p:txBody>
      </p:sp>
      <p:sp>
        <p:nvSpPr>
          <p:cNvPr id="7" name="Text 5"/>
          <p:cNvSpPr/>
          <p:nvPr/>
        </p:nvSpPr>
        <p:spPr>
          <a:xfrm>
            <a:off x="913448" y="3134916"/>
            <a:ext cx="3895487" cy="579834"/>
          </a:xfrm>
          <a:prstGeom prst="rect">
            <a:avLst/>
          </a:prstGeom>
          <a:noFill/>
          <a:ln/>
        </p:spPr>
        <p:txBody>
          <a:bodyPr wrap="square" lIns="0" tIns="0" rIns="0" bIns="0" rtlCol="0" anchor="t"/>
          <a:lstStyle/>
          <a:p>
            <a:pPr marL="0" indent="0" algn="l">
              <a:lnSpc>
                <a:spcPts val="2250"/>
              </a:lnSpc>
              <a:buNone/>
            </a:pPr>
            <a:r>
              <a:rPr lang="en-US" sz="1400" b="1" dirty="0">
                <a:solidFill>
                  <a:srgbClr val="272525"/>
                </a:solidFill>
                <a:latin typeface="Inter" pitchFamily="34" charset="0"/>
                <a:ea typeface="Inter" pitchFamily="34" charset="-122"/>
                <a:cs typeface="Inter" pitchFamily="34" charset="-120"/>
              </a:rPr>
              <a:t>Data Types:</a:t>
            </a:r>
            <a:r>
              <a:rPr lang="en-US" sz="1400" dirty="0">
                <a:solidFill>
                  <a:srgbClr val="272525"/>
                </a:solidFill>
                <a:latin typeface="Inter" pitchFamily="34" charset="0"/>
                <a:ea typeface="Inter" pitchFamily="34" charset="-122"/>
                <a:cs typeface="Inter" pitchFamily="34" charset="-120"/>
              </a:rPr>
              <a:t> Numerical, categorical, and behavioural attributes</a:t>
            </a:r>
            <a:endParaRPr lang="en-US" sz="1400" dirty="0"/>
          </a:p>
        </p:txBody>
      </p:sp>
      <p:sp>
        <p:nvSpPr>
          <p:cNvPr id="8" name="Shape 6"/>
          <p:cNvSpPr/>
          <p:nvPr/>
        </p:nvSpPr>
        <p:spPr>
          <a:xfrm>
            <a:off x="5178743" y="1743075"/>
            <a:ext cx="4272915" cy="2160389"/>
          </a:xfrm>
          <a:prstGeom prst="roundRect">
            <a:avLst>
              <a:gd name="adj" fmla="val 3523"/>
            </a:avLst>
          </a:prstGeom>
          <a:solidFill>
            <a:srgbClr val="CCEEFF"/>
          </a:solidFill>
          <a:ln w="7620">
            <a:solidFill>
              <a:srgbClr val="B2D4E5"/>
            </a:solidFill>
            <a:prstDash val="solid"/>
          </a:ln>
        </p:spPr>
      </p:sp>
      <p:sp>
        <p:nvSpPr>
          <p:cNvPr id="9" name="Text 7"/>
          <p:cNvSpPr/>
          <p:nvPr/>
        </p:nvSpPr>
        <p:spPr>
          <a:xfrm>
            <a:off x="5367457" y="1931789"/>
            <a:ext cx="2698075" cy="297180"/>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Customer Demographics</a:t>
            </a:r>
            <a:endParaRPr lang="en-US" sz="1850" dirty="0"/>
          </a:p>
        </p:txBody>
      </p:sp>
      <p:sp>
        <p:nvSpPr>
          <p:cNvPr id="10" name="Text 8"/>
          <p:cNvSpPr/>
          <p:nvPr/>
        </p:nvSpPr>
        <p:spPr>
          <a:xfrm>
            <a:off x="5367457" y="2337673"/>
            <a:ext cx="3895487"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Age and Age Group classifications</a:t>
            </a:r>
            <a:endParaRPr lang="en-US" sz="1400" dirty="0"/>
          </a:p>
        </p:txBody>
      </p:sp>
      <p:sp>
        <p:nvSpPr>
          <p:cNvPr id="11" name="Text 9"/>
          <p:cNvSpPr/>
          <p:nvPr/>
        </p:nvSpPr>
        <p:spPr>
          <a:xfrm>
            <a:off x="5367457" y="2690932"/>
            <a:ext cx="3895487"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Gender distribution</a:t>
            </a:r>
            <a:endParaRPr lang="en-US" sz="1400" dirty="0"/>
          </a:p>
        </p:txBody>
      </p:sp>
      <p:sp>
        <p:nvSpPr>
          <p:cNvPr id="12" name="Text 10"/>
          <p:cNvSpPr/>
          <p:nvPr/>
        </p:nvSpPr>
        <p:spPr>
          <a:xfrm>
            <a:off x="5367457" y="3044190"/>
            <a:ext cx="3895487"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Location information</a:t>
            </a:r>
            <a:endParaRPr lang="en-US" sz="1400" dirty="0"/>
          </a:p>
        </p:txBody>
      </p:sp>
      <p:sp>
        <p:nvSpPr>
          <p:cNvPr id="13" name="Text 11"/>
          <p:cNvSpPr/>
          <p:nvPr/>
        </p:nvSpPr>
        <p:spPr>
          <a:xfrm>
            <a:off x="5367457" y="3397448"/>
            <a:ext cx="3895487"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Subscription Status tracking</a:t>
            </a:r>
            <a:endParaRPr lang="en-US" sz="1400" dirty="0"/>
          </a:p>
        </p:txBody>
      </p:sp>
      <p:sp>
        <p:nvSpPr>
          <p:cNvPr id="14" name="Shape 12"/>
          <p:cNvSpPr/>
          <p:nvPr/>
        </p:nvSpPr>
        <p:spPr>
          <a:xfrm>
            <a:off x="9632752" y="1743075"/>
            <a:ext cx="4272915" cy="2160389"/>
          </a:xfrm>
          <a:prstGeom prst="roundRect">
            <a:avLst>
              <a:gd name="adj" fmla="val 3523"/>
            </a:avLst>
          </a:prstGeom>
          <a:solidFill>
            <a:srgbClr val="CCEEFF"/>
          </a:solidFill>
          <a:ln w="7620">
            <a:solidFill>
              <a:srgbClr val="B2D4E5"/>
            </a:solidFill>
            <a:prstDash val="solid"/>
          </a:ln>
        </p:spPr>
      </p:sp>
      <p:sp>
        <p:nvSpPr>
          <p:cNvPr id="15" name="Text 13"/>
          <p:cNvSpPr/>
          <p:nvPr/>
        </p:nvSpPr>
        <p:spPr>
          <a:xfrm>
            <a:off x="9821466" y="1931789"/>
            <a:ext cx="2378154" cy="297180"/>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Purchase Behaviour</a:t>
            </a:r>
            <a:endParaRPr lang="en-US" sz="1850" dirty="0"/>
          </a:p>
        </p:txBody>
      </p:sp>
      <p:sp>
        <p:nvSpPr>
          <p:cNvPr id="16" name="Text 14"/>
          <p:cNvSpPr/>
          <p:nvPr/>
        </p:nvSpPr>
        <p:spPr>
          <a:xfrm>
            <a:off x="9821466" y="2337673"/>
            <a:ext cx="3895487"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Purchase Amount values</a:t>
            </a:r>
            <a:endParaRPr lang="en-US" sz="1400" dirty="0"/>
          </a:p>
        </p:txBody>
      </p:sp>
      <p:sp>
        <p:nvSpPr>
          <p:cNvPr id="17" name="Text 15"/>
          <p:cNvSpPr/>
          <p:nvPr/>
        </p:nvSpPr>
        <p:spPr>
          <a:xfrm>
            <a:off x="9821466" y="2690932"/>
            <a:ext cx="3895487"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Purchase Frequency metrics</a:t>
            </a:r>
            <a:endParaRPr lang="en-US" sz="1400" dirty="0"/>
          </a:p>
        </p:txBody>
      </p:sp>
      <p:sp>
        <p:nvSpPr>
          <p:cNvPr id="18" name="Text 16"/>
          <p:cNvSpPr/>
          <p:nvPr/>
        </p:nvSpPr>
        <p:spPr>
          <a:xfrm>
            <a:off x="9821466" y="3044190"/>
            <a:ext cx="3895487"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Previous Purchases history</a:t>
            </a:r>
            <a:endParaRPr lang="en-US" sz="1400" dirty="0"/>
          </a:p>
        </p:txBody>
      </p:sp>
      <p:sp>
        <p:nvSpPr>
          <p:cNvPr id="19" name="Text 17"/>
          <p:cNvSpPr/>
          <p:nvPr/>
        </p:nvSpPr>
        <p:spPr>
          <a:xfrm>
            <a:off x="9821466" y="3397448"/>
            <a:ext cx="3895487"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Transaction timestamps</a:t>
            </a:r>
            <a:endParaRPr lang="en-US" sz="1400" dirty="0"/>
          </a:p>
        </p:txBody>
      </p:sp>
      <p:sp>
        <p:nvSpPr>
          <p:cNvPr id="20" name="Text 18"/>
          <p:cNvSpPr/>
          <p:nvPr/>
        </p:nvSpPr>
        <p:spPr>
          <a:xfrm>
            <a:off x="724733" y="4288393"/>
            <a:ext cx="2378154" cy="297180"/>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Petrona Bold" pitchFamily="34" charset="0"/>
                <a:ea typeface="Petrona Bold" pitchFamily="34" charset="-122"/>
                <a:cs typeface="Petrona Bold" pitchFamily="34" charset="-120"/>
              </a:rPr>
              <a:t>Product Attributes</a:t>
            </a:r>
            <a:endParaRPr lang="en-US" sz="1850" dirty="0"/>
          </a:p>
        </p:txBody>
      </p:sp>
      <p:sp>
        <p:nvSpPr>
          <p:cNvPr id="21" name="Text 19"/>
          <p:cNvSpPr/>
          <p:nvPr/>
        </p:nvSpPr>
        <p:spPr>
          <a:xfrm>
            <a:off x="724733" y="4766667"/>
            <a:ext cx="6369487"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Category classifications (Clothing, Accessories, Footwear, Outerwear)</a:t>
            </a:r>
            <a:endParaRPr lang="en-US" sz="1400" dirty="0"/>
          </a:p>
        </p:txBody>
      </p:sp>
      <p:sp>
        <p:nvSpPr>
          <p:cNvPr id="22" name="Text 20"/>
          <p:cNvSpPr/>
          <p:nvPr/>
        </p:nvSpPr>
        <p:spPr>
          <a:xfrm>
            <a:off x="724733" y="5119926"/>
            <a:ext cx="6369487"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Item Purchased specifications</a:t>
            </a:r>
            <a:endParaRPr lang="en-US" sz="1400" dirty="0"/>
          </a:p>
        </p:txBody>
      </p:sp>
      <p:sp>
        <p:nvSpPr>
          <p:cNvPr id="23" name="Text 21"/>
          <p:cNvSpPr/>
          <p:nvPr/>
        </p:nvSpPr>
        <p:spPr>
          <a:xfrm>
            <a:off x="724733" y="5473184"/>
            <a:ext cx="6369487"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Size variations</a:t>
            </a:r>
            <a:endParaRPr lang="en-US" sz="1400" dirty="0"/>
          </a:p>
        </p:txBody>
      </p:sp>
      <p:sp>
        <p:nvSpPr>
          <p:cNvPr id="24" name="Text 22"/>
          <p:cNvSpPr/>
          <p:nvPr/>
        </p:nvSpPr>
        <p:spPr>
          <a:xfrm>
            <a:off x="724733" y="5826443"/>
            <a:ext cx="6369487"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Colour preferences</a:t>
            </a:r>
            <a:endParaRPr lang="en-US" sz="1400" dirty="0"/>
          </a:p>
        </p:txBody>
      </p:sp>
      <p:sp>
        <p:nvSpPr>
          <p:cNvPr id="25" name="Text 23"/>
          <p:cNvSpPr/>
          <p:nvPr/>
        </p:nvSpPr>
        <p:spPr>
          <a:xfrm>
            <a:off x="7543800" y="4288393"/>
            <a:ext cx="2378154" cy="297180"/>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Petrona Bold" pitchFamily="34" charset="0"/>
                <a:ea typeface="Petrona Bold" pitchFamily="34" charset="-122"/>
                <a:cs typeface="Petrona Bold" pitchFamily="34" charset="-120"/>
              </a:rPr>
              <a:t>Transaction Details</a:t>
            </a:r>
            <a:endParaRPr lang="en-US" sz="1850" dirty="0"/>
          </a:p>
        </p:txBody>
      </p:sp>
      <p:sp>
        <p:nvSpPr>
          <p:cNvPr id="26" name="Text 24"/>
          <p:cNvSpPr/>
          <p:nvPr/>
        </p:nvSpPr>
        <p:spPr>
          <a:xfrm>
            <a:off x="7543800" y="4766667"/>
            <a:ext cx="6369487"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Season of purchase (Spring, Summer, Fall, Winter)</a:t>
            </a:r>
            <a:endParaRPr lang="en-US" sz="1400" dirty="0"/>
          </a:p>
        </p:txBody>
      </p:sp>
      <p:sp>
        <p:nvSpPr>
          <p:cNvPr id="27" name="Text 25"/>
          <p:cNvSpPr/>
          <p:nvPr/>
        </p:nvSpPr>
        <p:spPr>
          <a:xfrm>
            <a:off x="7543800" y="5119926"/>
            <a:ext cx="6369487"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Discount Applied status</a:t>
            </a:r>
            <a:endParaRPr lang="en-US" sz="1400" dirty="0"/>
          </a:p>
        </p:txBody>
      </p:sp>
      <p:sp>
        <p:nvSpPr>
          <p:cNvPr id="28" name="Text 26"/>
          <p:cNvSpPr/>
          <p:nvPr/>
        </p:nvSpPr>
        <p:spPr>
          <a:xfrm>
            <a:off x="7543800" y="5473184"/>
            <a:ext cx="6369487"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Review Rating (1-5 scale)</a:t>
            </a:r>
            <a:endParaRPr lang="en-US" sz="1400" dirty="0"/>
          </a:p>
        </p:txBody>
      </p:sp>
      <p:sp>
        <p:nvSpPr>
          <p:cNvPr id="29" name="Text 27"/>
          <p:cNvSpPr/>
          <p:nvPr/>
        </p:nvSpPr>
        <p:spPr>
          <a:xfrm>
            <a:off x="7543800" y="5826443"/>
            <a:ext cx="6369487"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Shipping Type (Standard, Express, Free Shipping)</a:t>
            </a:r>
            <a:endParaRPr lang="en-US" sz="1400" dirty="0"/>
          </a:p>
        </p:txBody>
      </p:sp>
      <p:sp>
        <p:nvSpPr>
          <p:cNvPr id="30" name="Shape 28"/>
          <p:cNvSpPr/>
          <p:nvPr/>
        </p:nvSpPr>
        <p:spPr>
          <a:xfrm>
            <a:off x="724733" y="6383536"/>
            <a:ext cx="13180933" cy="1059656"/>
          </a:xfrm>
          <a:prstGeom prst="roundRect">
            <a:avLst>
              <a:gd name="adj" fmla="val 7182"/>
            </a:avLst>
          </a:prstGeom>
          <a:solidFill>
            <a:srgbClr val="B3E5FF"/>
          </a:solidFill>
          <a:ln/>
        </p:spPr>
      </p:sp>
      <p:pic>
        <p:nvPicPr>
          <p:cNvPr id="31" name="Image 0" descr="preencoded.png"/>
          <p:cNvPicPr>
            <a:picLocks noChangeAspect="1"/>
          </p:cNvPicPr>
          <p:nvPr/>
        </p:nvPicPr>
        <p:blipFill>
          <a:blip r:embed="rId3"/>
          <a:stretch>
            <a:fillRect/>
          </a:stretch>
        </p:blipFill>
        <p:spPr>
          <a:xfrm>
            <a:off x="905828" y="6657142"/>
            <a:ext cx="226457" cy="181094"/>
          </a:xfrm>
          <a:prstGeom prst="rect">
            <a:avLst/>
          </a:prstGeom>
        </p:spPr>
      </p:pic>
      <p:sp>
        <p:nvSpPr>
          <p:cNvPr id="32" name="Text 29"/>
          <p:cNvSpPr/>
          <p:nvPr/>
        </p:nvSpPr>
        <p:spPr>
          <a:xfrm>
            <a:off x="1313378" y="6609874"/>
            <a:ext cx="12411194" cy="579834"/>
          </a:xfrm>
          <a:prstGeom prst="rect">
            <a:avLst/>
          </a:prstGeom>
          <a:noFill/>
          <a:ln/>
        </p:spPr>
        <p:txBody>
          <a:bodyPr wrap="square" lIns="0" tIns="0" rIns="0" bIns="0" rtlCol="0" anchor="t"/>
          <a:lstStyle/>
          <a:p>
            <a:pPr marL="0" indent="0" algn="l">
              <a:lnSpc>
                <a:spcPts val="2250"/>
              </a:lnSpc>
              <a:buNone/>
            </a:pPr>
            <a:r>
              <a:rPr lang="en-US" sz="1400" b="1" dirty="0">
                <a:solidFill>
                  <a:srgbClr val="000000"/>
                </a:solidFill>
                <a:latin typeface="Inter" pitchFamily="34" charset="0"/>
                <a:ea typeface="Inter" pitchFamily="34" charset="-122"/>
                <a:cs typeface="Inter" pitchFamily="34" charset="-120"/>
              </a:rPr>
              <a:t>Data Quality Note:</a:t>
            </a:r>
            <a:r>
              <a:rPr lang="en-US" sz="1400" dirty="0">
                <a:solidFill>
                  <a:srgbClr val="000000"/>
                </a:solidFill>
                <a:latin typeface="Inter" pitchFamily="34" charset="0"/>
                <a:ea typeface="Inter" pitchFamily="34" charset="-122"/>
                <a:cs typeface="Inter" pitchFamily="34" charset="-120"/>
              </a:rPr>
              <a:t> The dataset contained 37 missing entries in the Review Rating column, which were systematically handled during the preprocessing phase using category-level median imputation to maintain data integrity and analytical accuracy.</a:t>
            </a:r>
            <a:endParaRPr lang="en-US" sz="1400" dirty="0"/>
          </a:p>
        </p:txBody>
      </p:sp>
      <p:sp>
        <p:nvSpPr>
          <p:cNvPr id="33" name="Rectangle 32">
            <a:extLst>
              <a:ext uri="{FF2B5EF4-FFF2-40B4-BE49-F238E27FC236}">
                <a16:creationId xmlns:a16="http://schemas.microsoft.com/office/drawing/2014/main" id="{06218EED-9C2B-E8E5-90B2-5C7581ECF763}"/>
              </a:ext>
            </a:extLst>
          </p:cNvPr>
          <p:cNvSpPr/>
          <p:nvPr/>
        </p:nvSpPr>
        <p:spPr>
          <a:xfrm>
            <a:off x="12477105" y="7785853"/>
            <a:ext cx="2062976" cy="3786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0334" y="684967"/>
            <a:ext cx="6324838" cy="631865"/>
          </a:xfrm>
          <a:prstGeom prst="rect">
            <a:avLst/>
          </a:prstGeom>
          <a:noFill/>
          <a:ln/>
        </p:spPr>
        <p:txBody>
          <a:bodyPr wrap="none" lIns="0" tIns="0" rIns="0" bIns="0" rtlCol="0" anchor="t"/>
          <a:lstStyle/>
          <a:p>
            <a:pPr marL="0" indent="0" algn="l">
              <a:lnSpc>
                <a:spcPts val="4950"/>
              </a:lnSpc>
              <a:buNone/>
            </a:pPr>
            <a:r>
              <a:rPr lang="en-US" sz="3950" b="1" dirty="0">
                <a:solidFill>
                  <a:srgbClr val="000000"/>
                </a:solidFill>
                <a:latin typeface="Petrona Bold" pitchFamily="34" charset="0"/>
                <a:ea typeface="Petrona Bold" pitchFamily="34" charset="-122"/>
                <a:cs typeface="Petrona Bold" pitchFamily="34" charset="-120"/>
              </a:rPr>
              <a:t>Data Preparation in Python</a:t>
            </a:r>
            <a:endParaRPr lang="en-US" sz="3950" dirty="0"/>
          </a:p>
        </p:txBody>
      </p:sp>
      <p:sp>
        <p:nvSpPr>
          <p:cNvPr id="3" name="Text 1"/>
          <p:cNvSpPr/>
          <p:nvPr/>
        </p:nvSpPr>
        <p:spPr>
          <a:xfrm>
            <a:off x="770334" y="1701998"/>
            <a:ext cx="13089731" cy="616268"/>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The raw dataset required comprehensive cleaning, restructuring, and feature engineering before meaningful analysis could begin. The Python-based data preparation phase ensured data quality, consistency, and analytical readiness through a systematic approach.</a:t>
            </a:r>
            <a:endParaRPr lang="en-US" sz="1500" dirty="0"/>
          </a:p>
        </p:txBody>
      </p:sp>
      <p:sp>
        <p:nvSpPr>
          <p:cNvPr id="4" name="Text 2"/>
          <p:cNvSpPr/>
          <p:nvPr/>
        </p:nvSpPr>
        <p:spPr>
          <a:xfrm>
            <a:off x="770334" y="2534841"/>
            <a:ext cx="192524" cy="240625"/>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Petrona Light" pitchFamily="34" charset="0"/>
                <a:ea typeface="Petrona Light" pitchFamily="34" charset="-122"/>
                <a:cs typeface="Petrona Light" pitchFamily="34" charset="-120"/>
              </a:rPr>
              <a:t>01</a:t>
            </a:r>
            <a:endParaRPr lang="en-US" sz="1500" dirty="0"/>
          </a:p>
        </p:txBody>
      </p:sp>
      <p:sp>
        <p:nvSpPr>
          <p:cNvPr id="5" name="Shape 3"/>
          <p:cNvSpPr/>
          <p:nvPr/>
        </p:nvSpPr>
        <p:spPr>
          <a:xfrm>
            <a:off x="770334" y="2839164"/>
            <a:ext cx="4234815" cy="22860"/>
          </a:xfrm>
          <a:prstGeom prst="rect">
            <a:avLst/>
          </a:prstGeom>
          <a:solidFill>
            <a:srgbClr val="007EBD"/>
          </a:solidFill>
          <a:ln/>
        </p:spPr>
      </p:sp>
      <p:sp>
        <p:nvSpPr>
          <p:cNvPr id="6" name="Text 4"/>
          <p:cNvSpPr/>
          <p:nvPr/>
        </p:nvSpPr>
        <p:spPr>
          <a:xfrm>
            <a:off x="770334" y="2981087"/>
            <a:ext cx="3995499" cy="31587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Data Loading &amp; Initial Exploration</a:t>
            </a:r>
            <a:endParaRPr lang="en-US" sz="1950" dirty="0"/>
          </a:p>
        </p:txBody>
      </p:sp>
      <p:sp>
        <p:nvSpPr>
          <p:cNvPr id="7" name="Text 5"/>
          <p:cNvSpPr/>
          <p:nvPr/>
        </p:nvSpPr>
        <p:spPr>
          <a:xfrm>
            <a:off x="770334" y="3412450"/>
            <a:ext cx="4234815" cy="1232535"/>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Imported the dataset using pandas library and conducted initial exploration using .info() and .describe() methods to understand data structure, types, and statistical distributions.</a:t>
            </a:r>
            <a:endParaRPr lang="en-US" sz="1500" dirty="0"/>
          </a:p>
        </p:txBody>
      </p:sp>
      <p:sp>
        <p:nvSpPr>
          <p:cNvPr id="8" name="Text 6"/>
          <p:cNvSpPr/>
          <p:nvPr/>
        </p:nvSpPr>
        <p:spPr>
          <a:xfrm>
            <a:off x="5197673" y="2534841"/>
            <a:ext cx="192524" cy="240625"/>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Petrona Light" pitchFamily="34" charset="0"/>
                <a:ea typeface="Petrona Light" pitchFamily="34" charset="-122"/>
                <a:cs typeface="Petrona Light" pitchFamily="34" charset="-120"/>
              </a:rPr>
              <a:t>02</a:t>
            </a:r>
            <a:endParaRPr lang="en-US" sz="1500" dirty="0"/>
          </a:p>
        </p:txBody>
      </p:sp>
      <p:sp>
        <p:nvSpPr>
          <p:cNvPr id="9" name="Shape 7"/>
          <p:cNvSpPr/>
          <p:nvPr/>
        </p:nvSpPr>
        <p:spPr>
          <a:xfrm>
            <a:off x="5197673" y="2839164"/>
            <a:ext cx="4234934" cy="22860"/>
          </a:xfrm>
          <a:prstGeom prst="rect">
            <a:avLst/>
          </a:prstGeom>
          <a:solidFill>
            <a:srgbClr val="007EBD"/>
          </a:solidFill>
          <a:ln/>
        </p:spPr>
      </p:sp>
      <p:sp>
        <p:nvSpPr>
          <p:cNvPr id="10" name="Text 8"/>
          <p:cNvSpPr/>
          <p:nvPr/>
        </p:nvSpPr>
        <p:spPr>
          <a:xfrm>
            <a:off x="5197673" y="2981087"/>
            <a:ext cx="2891076" cy="31587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Handling Missing Values</a:t>
            </a:r>
            <a:endParaRPr lang="en-US" sz="1950" dirty="0"/>
          </a:p>
        </p:txBody>
      </p:sp>
      <p:sp>
        <p:nvSpPr>
          <p:cNvPr id="11" name="Text 9"/>
          <p:cNvSpPr/>
          <p:nvPr/>
        </p:nvSpPr>
        <p:spPr>
          <a:xfrm>
            <a:off x="5197673" y="3412450"/>
            <a:ext cx="4234934" cy="1540669"/>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Identified 37 missing values exclusively in the review_rating column. Applied category-level median imputation to preserve data integrity whilst maintaining statistical validity across product categories.</a:t>
            </a:r>
            <a:endParaRPr lang="en-US" sz="1500" dirty="0"/>
          </a:p>
        </p:txBody>
      </p:sp>
      <p:sp>
        <p:nvSpPr>
          <p:cNvPr id="12" name="Text 10"/>
          <p:cNvSpPr/>
          <p:nvPr/>
        </p:nvSpPr>
        <p:spPr>
          <a:xfrm>
            <a:off x="9625132" y="2534841"/>
            <a:ext cx="192524" cy="240625"/>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Petrona Light" pitchFamily="34" charset="0"/>
                <a:ea typeface="Petrona Light" pitchFamily="34" charset="-122"/>
                <a:cs typeface="Petrona Light" pitchFamily="34" charset="-120"/>
              </a:rPr>
              <a:t>03</a:t>
            </a:r>
            <a:endParaRPr lang="en-US" sz="1500" dirty="0"/>
          </a:p>
        </p:txBody>
      </p:sp>
      <p:sp>
        <p:nvSpPr>
          <p:cNvPr id="13" name="Shape 11"/>
          <p:cNvSpPr/>
          <p:nvPr/>
        </p:nvSpPr>
        <p:spPr>
          <a:xfrm>
            <a:off x="9625132" y="2839164"/>
            <a:ext cx="4234934" cy="22860"/>
          </a:xfrm>
          <a:prstGeom prst="rect">
            <a:avLst/>
          </a:prstGeom>
          <a:solidFill>
            <a:srgbClr val="007EBD"/>
          </a:solidFill>
          <a:ln/>
        </p:spPr>
      </p:sp>
      <p:sp>
        <p:nvSpPr>
          <p:cNvPr id="14" name="Text 12"/>
          <p:cNvSpPr/>
          <p:nvPr/>
        </p:nvSpPr>
        <p:spPr>
          <a:xfrm>
            <a:off x="9625132" y="2981087"/>
            <a:ext cx="2527697" cy="31587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Feature Engineering</a:t>
            </a:r>
            <a:endParaRPr lang="en-US" sz="1950" dirty="0"/>
          </a:p>
        </p:txBody>
      </p:sp>
      <p:sp>
        <p:nvSpPr>
          <p:cNvPr id="15" name="Text 13"/>
          <p:cNvSpPr/>
          <p:nvPr/>
        </p:nvSpPr>
        <p:spPr>
          <a:xfrm>
            <a:off x="9625132" y="3412450"/>
            <a:ext cx="4234934" cy="1848803"/>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Created age_group variable using binning techniques (Young Adult, Middle-aged, Adult, Senior). Added purchase_frequency_days based on purchase intervals. Standardised all column names to snake_case format for improved readability and consistency.</a:t>
            </a:r>
            <a:endParaRPr lang="en-US" sz="1500" dirty="0"/>
          </a:p>
        </p:txBody>
      </p:sp>
      <p:sp>
        <p:nvSpPr>
          <p:cNvPr id="16" name="Text 14"/>
          <p:cNvSpPr/>
          <p:nvPr/>
        </p:nvSpPr>
        <p:spPr>
          <a:xfrm>
            <a:off x="770334" y="5598200"/>
            <a:ext cx="192524" cy="240625"/>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Petrona Light" pitchFamily="34" charset="0"/>
                <a:ea typeface="Petrona Light" pitchFamily="34" charset="-122"/>
                <a:cs typeface="Petrona Light" pitchFamily="34" charset="-120"/>
              </a:rPr>
              <a:t>04</a:t>
            </a:r>
            <a:endParaRPr lang="en-US" sz="1500" dirty="0"/>
          </a:p>
        </p:txBody>
      </p:sp>
      <p:sp>
        <p:nvSpPr>
          <p:cNvPr id="17" name="Shape 15"/>
          <p:cNvSpPr/>
          <p:nvPr/>
        </p:nvSpPr>
        <p:spPr>
          <a:xfrm>
            <a:off x="770334" y="5902523"/>
            <a:ext cx="6448544" cy="22860"/>
          </a:xfrm>
          <a:prstGeom prst="rect">
            <a:avLst/>
          </a:prstGeom>
          <a:solidFill>
            <a:srgbClr val="007EBD"/>
          </a:solidFill>
          <a:ln/>
        </p:spPr>
      </p:sp>
      <p:sp>
        <p:nvSpPr>
          <p:cNvPr id="18" name="Text 16"/>
          <p:cNvSpPr/>
          <p:nvPr/>
        </p:nvSpPr>
        <p:spPr>
          <a:xfrm>
            <a:off x="770334" y="6044446"/>
            <a:ext cx="2527697" cy="31587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Data Validation</a:t>
            </a:r>
            <a:endParaRPr lang="en-US" sz="1950" dirty="0"/>
          </a:p>
        </p:txBody>
      </p:sp>
      <p:sp>
        <p:nvSpPr>
          <p:cNvPr id="19" name="Text 17"/>
          <p:cNvSpPr/>
          <p:nvPr/>
        </p:nvSpPr>
        <p:spPr>
          <a:xfrm>
            <a:off x="770334" y="6475809"/>
            <a:ext cx="6448544" cy="924401"/>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Conducted redundancy checks and removed promo_code_used column as its behaviour overlapped with discount_applied, eliminating data duplication and improving analytical clarity.</a:t>
            </a:r>
            <a:endParaRPr lang="en-US" sz="1500" dirty="0"/>
          </a:p>
        </p:txBody>
      </p:sp>
      <p:sp>
        <p:nvSpPr>
          <p:cNvPr id="20" name="Text 18"/>
          <p:cNvSpPr/>
          <p:nvPr/>
        </p:nvSpPr>
        <p:spPr>
          <a:xfrm>
            <a:off x="7411403" y="5598200"/>
            <a:ext cx="192524" cy="240625"/>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Petrona Light" pitchFamily="34" charset="0"/>
                <a:ea typeface="Petrona Light" pitchFamily="34" charset="-122"/>
                <a:cs typeface="Petrona Light" pitchFamily="34" charset="-120"/>
              </a:rPr>
              <a:t>05</a:t>
            </a:r>
            <a:endParaRPr lang="en-US" sz="1500" dirty="0"/>
          </a:p>
        </p:txBody>
      </p:sp>
      <p:sp>
        <p:nvSpPr>
          <p:cNvPr id="21" name="Shape 19"/>
          <p:cNvSpPr/>
          <p:nvPr/>
        </p:nvSpPr>
        <p:spPr>
          <a:xfrm>
            <a:off x="7411403" y="5902523"/>
            <a:ext cx="6448663" cy="22860"/>
          </a:xfrm>
          <a:prstGeom prst="rect">
            <a:avLst/>
          </a:prstGeom>
          <a:solidFill>
            <a:srgbClr val="007EBD"/>
          </a:solidFill>
          <a:ln/>
        </p:spPr>
      </p:sp>
      <p:sp>
        <p:nvSpPr>
          <p:cNvPr id="22" name="Text 20"/>
          <p:cNvSpPr/>
          <p:nvPr/>
        </p:nvSpPr>
        <p:spPr>
          <a:xfrm>
            <a:off x="7411403" y="6044446"/>
            <a:ext cx="2759750" cy="31587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Python-SQL Integration</a:t>
            </a:r>
            <a:endParaRPr lang="en-US" sz="1950" dirty="0"/>
          </a:p>
        </p:txBody>
      </p:sp>
      <p:sp>
        <p:nvSpPr>
          <p:cNvPr id="23" name="Text 21"/>
          <p:cNvSpPr/>
          <p:nvPr/>
        </p:nvSpPr>
        <p:spPr>
          <a:xfrm>
            <a:off x="7411403" y="6475809"/>
            <a:ext cx="6448663" cy="924401"/>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Exported the cleaned and validated DataFrame into a PostgreSQL database, enabling structured query execution and deeper business analysis through SQL-based investigations.</a:t>
            </a:r>
            <a:endParaRPr lang="en-US" sz="1500" dirty="0"/>
          </a:p>
        </p:txBody>
      </p:sp>
      <p:sp>
        <p:nvSpPr>
          <p:cNvPr id="24" name="Rectangle 23">
            <a:extLst>
              <a:ext uri="{FF2B5EF4-FFF2-40B4-BE49-F238E27FC236}">
                <a16:creationId xmlns:a16="http://schemas.microsoft.com/office/drawing/2014/main" id="{C776BD31-6921-C073-A12E-9F1D1F6BA396}"/>
              </a:ext>
            </a:extLst>
          </p:cNvPr>
          <p:cNvSpPr/>
          <p:nvPr/>
        </p:nvSpPr>
        <p:spPr>
          <a:xfrm>
            <a:off x="12477105" y="7785853"/>
            <a:ext cx="2062976" cy="3786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58046" y="493752"/>
            <a:ext cx="7074098" cy="457795"/>
          </a:xfrm>
          <a:prstGeom prst="rect">
            <a:avLst/>
          </a:prstGeom>
          <a:noFill/>
          <a:ln/>
        </p:spPr>
        <p:txBody>
          <a:bodyPr wrap="none" lIns="0" tIns="0" rIns="0" bIns="0" rtlCol="0" anchor="t"/>
          <a:lstStyle/>
          <a:p>
            <a:pPr marL="0" indent="0" algn="l">
              <a:lnSpc>
                <a:spcPts val="3600"/>
              </a:lnSpc>
              <a:buNone/>
            </a:pPr>
            <a:r>
              <a:rPr lang="en-US" sz="2850" b="1" dirty="0">
                <a:solidFill>
                  <a:srgbClr val="000000"/>
                </a:solidFill>
                <a:latin typeface="Petrona Bold" pitchFamily="34" charset="0"/>
                <a:ea typeface="Petrona Bold" pitchFamily="34" charset="-122"/>
                <a:cs typeface="Petrona Bold" pitchFamily="34" charset="-120"/>
              </a:rPr>
              <a:t>SQL-Based Business Analysis: Key Insights</a:t>
            </a:r>
            <a:endParaRPr lang="en-US" sz="2850" dirty="0"/>
          </a:p>
        </p:txBody>
      </p:sp>
      <p:sp>
        <p:nvSpPr>
          <p:cNvPr id="3" name="Text 1"/>
          <p:cNvSpPr/>
          <p:nvPr/>
        </p:nvSpPr>
        <p:spPr>
          <a:xfrm>
            <a:off x="558046" y="1230511"/>
            <a:ext cx="13514308" cy="446484"/>
          </a:xfrm>
          <a:prstGeom prst="rect">
            <a:avLst/>
          </a:prstGeom>
          <a:noFill/>
          <a:ln/>
        </p:spPr>
        <p:txBody>
          <a:bodyPr wrap="square" lIns="0" tIns="0" rIns="0" bIns="0" rtlCol="0" anchor="t"/>
          <a:lstStyle/>
          <a:p>
            <a:pPr marL="0" indent="0" algn="l">
              <a:lnSpc>
                <a:spcPts val="1750"/>
              </a:lnSpc>
              <a:buNone/>
            </a:pPr>
            <a:r>
              <a:rPr lang="en-US" sz="1050" dirty="0">
                <a:solidFill>
                  <a:srgbClr val="272525"/>
                </a:solidFill>
                <a:latin typeface="Inter" pitchFamily="34" charset="0"/>
                <a:ea typeface="Inter" pitchFamily="34" charset="-122"/>
                <a:cs typeface="Inter" pitchFamily="34" charset="-120"/>
              </a:rPr>
              <a:t>A comprehensive series of SQL queries were executed to answer ten strategic business questions, extracting actionable insights from the prepared dataset. These queries formed the analytical foundation for business recommendations and dashboard visualisation.</a:t>
            </a:r>
            <a:endParaRPr lang="en-US" sz="1050" dirty="0"/>
          </a:p>
        </p:txBody>
      </p:sp>
      <p:sp>
        <p:nvSpPr>
          <p:cNvPr id="4" name="Shape 2"/>
          <p:cNvSpPr/>
          <p:nvPr/>
        </p:nvSpPr>
        <p:spPr>
          <a:xfrm>
            <a:off x="558046" y="1833920"/>
            <a:ext cx="4411742" cy="1834277"/>
          </a:xfrm>
          <a:prstGeom prst="roundRect">
            <a:avLst>
              <a:gd name="adj" fmla="val 3195"/>
            </a:avLst>
          </a:prstGeom>
          <a:solidFill>
            <a:srgbClr val="CCEEFF"/>
          </a:solidFill>
          <a:ln w="7620">
            <a:solidFill>
              <a:srgbClr val="B2D4E5"/>
            </a:solidFill>
            <a:prstDash val="solid"/>
          </a:ln>
        </p:spPr>
      </p:sp>
      <p:sp>
        <p:nvSpPr>
          <p:cNvPr id="5" name="Shape 3"/>
          <p:cNvSpPr/>
          <p:nvPr/>
        </p:nvSpPr>
        <p:spPr>
          <a:xfrm>
            <a:off x="705088" y="1980962"/>
            <a:ext cx="418505" cy="418505"/>
          </a:xfrm>
          <a:prstGeom prst="roundRect">
            <a:avLst>
              <a:gd name="adj" fmla="val 21847016"/>
            </a:avLst>
          </a:prstGeom>
          <a:solidFill>
            <a:srgbClr val="007EBD"/>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0103" y="2095976"/>
            <a:ext cx="188357" cy="188357"/>
          </a:xfrm>
          <a:prstGeom prst="rect">
            <a:avLst/>
          </a:prstGeom>
        </p:spPr>
      </p:pic>
      <p:sp>
        <p:nvSpPr>
          <p:cNvPr id="7" name="Text 4"/>
          <p:cNvSpPr/>
          <p:nvPr/>
        </p:nvSpPr>
        <p:spPr>
          <a:xfrm>
            <a:off x="705088" y="2538889"/>
            <a:ext cx="1831300" cy="228838"/>
          </a:xfrm>
          <a:prstGeom prst="rect">
            <a:avLst/>
          </a:prstGeom>
          <a:noFill/>
          <a:ln/>
        </p:spPr>
        <p:txBody>
          <a:bodyPr wrap="none" lIns="0" tIns="0" rIns="0" bIns="0" rtlCol="0" anchor="t"/>
          <a:lstStyle/>
          <a:p>
            <a:pPr marL="0" indent="0" algn="l">
              <a:lnSpc>
                <a:spcPts val="1800"/>
              </a:lnSpc>
              <a:buNone/>
            </a:pPr>
            <a:r>
              <a:rPr lang="en-US" sz="1400" b="1" dirty="0">
                <a:solidFill>
                  <a:srgbClr val="272525"/>
                </a:solidFill>
                <a:latin typeface="Petrona Bold" pitchFamily="34" charset="0"/>
                <a:ea typeface="Petrona Bold" pitchFamily="34" charset="-122"/>
                <a:cs typeface="Petrona Bold" pitchFamily="34" charset="-120"/>
              </a:rPr>
              <a:t>Revenue by Gender</a:t>
            </a:r>
            <a:endParaRPr lang="en-US" sz="1400" dirty="0"/>
          </a:p>
        </p:txBody>
      </p:sp>
      <p:sp>
        <p:nvSpPr>
          <p:cNvPr id="8" name="Text 5"/>
          <p:cNvSpPr/>
          <p:nvPr/>
        </p:nvSpPr>
        <p:spPr>
          <a:xfrm>
            <a:off x="705088" y="2851428"/>
            <a:ext cx="4117658" cy="669727"/>
          </a:xfrm>
          <a:prstGeom prst="rect">
            <a:avLst/>
          </a:prstGeom>
          <a:noFill/>
          <a:ln/>
        </p:spPr>
        <p:txBody>
          <a:bodyPr wrap="square" lIns="0" tIns="0" rIns="0" bIns="0" rtlCol="0" anchor="t"/>
          <a:lstStyle/>
          <a:p>
            <a:pPr marL="0" indent="0" algn="l">
              <a:lnSpc>
                <a:spcPts val="1750"/>
              </a:lnSpc>
              <a:buNone/>
            </a:pPr>
            <a:r>
              <a:rPr lang="en-US" sz="1050" dirty="0">
                <a:solidFill>
                  <a:srgbClr val="272525"/>
                </a:solidFill>
                <a:latin typeface="Inter" pitchFamily="34" charset="0"/>
                <a:ea typeface="Inter" pitchFamily="34" charset="-122"/>
                <a:cs typeface="Inter" pitchFamily="34" charset="-120"/>
              </a:rPr>
              <a:t>Male customers generated higher overall spending, whilst females demonstrated stronger engagement in specific product categories, indicating distinct purchasing patterns.</a:t>
            </a:r>
            <a:endParaRPr lang="en-US" sz="1050" dirty="0"/>
          </a:p>
        </p:txBody>
      </p:sp>
      <p:sp>
        <p:nvSpPr>
          <p:cNvPr id="9" name="Shape 6"/>
          <p:cNvSpPr/>
          <p:nvPr/>
        </p:nvSpPr>
        <p:spPr>
          <a:xfrm>
            <a:off x="5109210" y="1833920"/>
            <a:ext cx="4411861" cy="1834277"/>
          </a:xfrm>
          <a:prstGeom prst="roundRect">
            <a:avLst>
              <a:gd name="adj" fmla="val 3195"/>
            </a:avLst>
          </a:prstGeom>
          <a:solidFill>
            <a:srgbClr val="CCEEFF"/>
          </a:solidFill>
          <a:ln w="7620">
            <a:solidFill>
              <a:srgbClr val="B2D4E5"/>
            </a:solidFill>
            <a:prstDash val="solid"/>
          </a:ln>
        </p:spPr>
      </p:sp>
      <p:sp>
        <p:nvSpPr>
          <p:cNvPr id="10" name="Shape 7"/>
          <p:cNvSpPr/>
          <p:nvPr/>
        </p:nvSpPr>
        <p:spPr>
          <a:xfrm>
            <a:off x="5256252" y="1980962"/>
            <a:ext cx="418505" cy="418505"/>
          </a:xfrm>
          <a:prstGeom prst="roundRect">
            <a:avLst>
              <a:gd name="adj" fmla="val 21847016"/>
            </a:avLst>
          </a:prstGeom>
          <a:solidFill>
            <a:srgbClr val="007EBD"/>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1267" y="2095976"/>
            <a:ext cx="188357" cy="188357"/>
          </a:xfrm>
          <a:prstGeom prst="rect">
            <a:avLst/>
          </a:prstGeom>
        </p:spPr>
      </p:pic>
      <p:sp>
        <p:nvSpPr>
          <p:cNvPr id="12" name="Text 8"/>
          <p:cNvSpPr/>
          <p:nvPr/>
        </p:nvSpPr>
        <p:spPr>
          <a:xfrm>
            <a:off x="5256252" y="2538889"/>
            <a:ext cx="2583775" cy="228838"/>
          </a:xfrm>
          <a:prstGeom prst="rect">
            <a:avLst/>
          </a:prstGeom>
          <a:noFill/>
          <a:ln/>
        </p:spPr>
        <p:txBody>
          <a:bodyPr wrap="none" lIns="0" tIns="0" rIns="0" bIns="0" rtlCol="0" anchor="t"/>
          <a:lstStyle/>
          <a:p>
            <a:pPr marL="0" indent="0" algn="l">
              <a:lnSpc>
                <a:spcPts val="1800"/>
              </a:lnSpc>
              <a:buNone/>
            </a:pPr>
            <a:r>
              <a:rPr lang="en-US" sz="1400" b="1" dirty="0">
                <a:solidFill>
                  <a:srgbClr val="272525"/>
                </a:solidFill>
                <a:latin typeface="Petrona Bold" pitchFamily="34" charset="0"/>
                <a:ea typeface="Petrona Bold" pitchFamily="34" charset="-122"/>
                <a:cs typeface="Petrona Bold" pitchFamily="34" charset="-120"/>
              </a:rPr>
              <a:t>High-Spending Discount Users</a:t>
            </a:r>
            <a:endParaRPr lang="en-US" sz="1400" dirty="0"/>
          </a:p>
        </p:txBody>
      </p:sp>
      <p:sp>
        <p:nvSpPr>
          <p:cNvPr id="13" name="Text 9"/>
          <p:cNvSpPr/>
          <p:nvPr/>
        </p:nvSpPr>
        <p:spPr>
          <a:xfrm>
            <a:off x="5256252" y="2851428"/>
            <a:ext cx="4117777" cy="669727"/>
          </a:xfrm>
          <a:prstGeom prst="rect">
            <a:avLst/>
          </a:prstGeom>
          <a:noFill/>
          <a:ln/>
        </p:spPr>
        <p:txBody>
          <a:bodyPr wrap="square" lIns="0" tIns="0" rIns="0" bIns="0" rtlCol="0" anchor="t"/>
          <a:lstStyle/>
          <a:p>
            <a:pPr marL="0" indent="0" algn="l">
              <a:lnSpc>
                <a:spcPts val="1750"/>
              </a:lnSpc>
              <a:buNone/>
            </a:pPr>
            <a:r>
              <a:rPr lang="en-US" sz="1050" dirty="0">
                <a:solidFill>
                  <a:srgbClr val="272525"/>
                </a:solidFill>
                <a:latin typeface="Inter" pitchFamily="34" charset="0"/>
                <a:ea typeface="Inter" pitchFamily="34" charset="-122"/>
                <a:cs typeface="Inter" pitchFamily="34" charset="-120"/>
              </a:rPr>
              <a:t>Customers utilising discounts whilst exceeding average purchase amounts represent a valuable segment with strong purchasing power and price sensitivity.</a:t>
            </a:r>
            <a:endParaRPr lang="en-US" sz="1050" dirty="0"/>
          </a:p>
        </p:txBody>
      </p:sp>
      <p:sp>
        <p:nvSpPr>
          <p:cNvPr id="14" name="Shape 10"/>
          <p:cNvSpPr/>
          <p:nvPr/>
        </p:nvSpPr>
        <p:spPr>
          <a:xfrm>
            <a:off x="9660493" y="1833920"/>
            <a:ext cx="4411742" cy="1834277"/>
          </a:xfrm>
          <a:prstGeom prst="roundRect">
            <a:avLst>
              <a:gd name="adj" fmla="val 3195"/>
            </a:avLst>
          </a:prstGeom>
          <a:solidFill>
            <a:srgbClr val="CCEEFF"/>
          </a:solidFill>
          <a:ln w="7620">
            <a:solidFill>
              <a:srgbClr val="B2D4E5"/>
            </a:solidFill>
            <a:prstDash val="solid"/>
          </a:ln>
        </p:spPr>
      </p:sp>
      <p:sp>
        <p:nvSpPr>
          <p:cNvPr id="15" name="Shape 11"/>
          <p:cNvSpPr/>
          <p:nvPr/>
        </p:nvSpPr>
        <p:spPr>
          <a:xfrm>
            <a:off x="9807535" y="1980962"/>
            <a:ext cx="418505" cy="418505"/>
          </a:xfrm>
          <a:prstGeom prst="roundRect">
            <a:avLst>
              <a:gd name="adj" fmla="val 21847016"/>
            </a:avLst>
          </a:prstGeom>
          <a:solidFill>
            <a:srgbClr val="007EBD"/>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22550" y="2095976"/>
            <a:ext cx="188357" cy="188357"/>
          </a:xfrm>
          <a:prstGeom prst="rect">
            <a:avLst/>
          </a:prstGeom>
        </p:spPr>
      </p:pic>
      <p:sp>
        <p:nvSpPr>
          <p:cNvPr id="17" name="Text 12"/>
          <p:cNvSpPr/>
          <p:nvPr/>
        </p:nvSpPr>
        <p:spPr>
          <a:xfrm>
            <a:off x="9807535" y="2538889"/>
            <a:ext cx="1831300" cy="228838"/>
          </a:xfrm>
          <a:prstGeom prst="rect">
            <a:avLst/>
          </a:prstGeom>
          <a:noFill/>
          <a:ln/>
        </p:spPr>
        <p:txBody>
          <a:bodyPr wrap="none" lIns="0" tIns="0" rIns="0" bIns="0" rtlCol="0" anchor="t"/>
          <a:lstStyle/>
          <a:p>
            <a:pPr marL="0" indent="0" algn="l">
              <a:lnSpc>
                <a:spcPts val="1800"/>
              </a:lnSpc>
              <a:buNone/>
            </a:pPr>
            <a:r>
              <a:rPr lang="en-US" sz="1400" b="1" dirty="0">
                <a:solidFill>
                  <a:srgbClr val="272525"/>
                </a:solidFill>
                <a:latin typeface="Petrona Bold" pitchFamily="34" charset="0"/>
                <a:ea typeface="Petrona Bold" pitchFamily="34" charset="-122"/>
                <a:cs typeface="Petrona Bold" pitchFamily="34" charset="-120"/>
              </a:rPr>
              <a:t>Top-Rated Products</a:t>
            </a:r>
            <a:endParaRPr lang="en-US" sz="1400" dirty="0"/>
          </a:p>
        </p:txBody>
      </p:sp>
      <p:sp>
        <p:nvSpPr>
          <p:cNvPr id="18" name="Text 13"/>
          <p:cNvSpPr/>
          <p:nvPr/>
        </p:nvSpPr>
        <p:spPr>
          <a:xfrm>
            <a:off x="9807535" y="2851428"/>
            <a:ext cx="4117658" cy="669727"/>
          </a:xfrm>
          <a:prstGeom prst="rect">
            <a:avLst/>
          </a:prstGeom>
          <a:noFill/>
          <a:ln/>
        </p:spPr>
        <p:txBody>
          <a:bodyPr wrap="square" lIns="0" tIns="0" rIns="0" bIns="0" rtlCol="0" anchor="t"/>
          <a:lstStyle/>
          <a:p>
            <a:pPr marL="0" indent="0" algn="l">
              <a:lnSpc>
                <a:spcPts val="1750"/>
              </a:lnSpc>
              <a:buNone/>
            </a:pPr>
            <a:r>
              <a:rPr lang="en-US" sz="1050" dirty="0">
                <a:solidFill>
                  <a:srgbClr val="272525"/>
                </a:solidFill>
                <a:latin typeface="Inter" pitchFamily="34" charset="0"/>
                <a:ea typeface="Inter" pitchFamily="34" charset="-122"/>
                <a:cs typeface="Inter" pitchFamily="34" charset="-120"/>
              </a:rPr>
              <a:t>Gloves, Sandals, Boots, Hat, and Skirt emerged as top performers based on average review ratings, indicating high customer satisfaction.</a:t>
            </a:r>
            <a:endParaRPr lang="en-US" sz="1050" dirty="0"/>
          </a:p>
        </p:txBody>
      </p:sp>
      <p:sp>
        <p:nvSpPr>
          <p:cNvPr id="19" name="Text 14"/>
          <p:cNvSpPr/>
          <p:nvPr/>
        </p:nvSpPr>
        <p:spPr>
          <a:xfrm>
            <a:off x="558046" y="3964543"/>
            <a:ext cx="3349585" cy="274677"/>
          </a:xfrm>
          <a:prstGeom prst="rect">
            <a:avLst/>
          </a:prstGeom>
          <a:noFill/>
          <a:ln/>
        </p:spPr>
        <p:txBody>
          <a:bodyPr wrap="none" lIns="0" tIns="0" rIns="0" bIns="0" rtlCol="0" anchor="t"/>
          <a:lstStyle/>
          <a:p>
            <a:pPr marL="0" indent="0" algn="l">
              <a:lnSpc>
                <a:spcPts val="2150"/>
              </a:lnSpc>
              <a:buNone/>
            </a:pPr>
            <a:r>
              <a:rPr lang="en-US" sz="1700" b="1" dirty="0">
                <a:solidFill>
                  <a:srgbClr val="000000"/>
                </a:solidFill>
                <a:latin typeface="Petrona Bold" pitchFamily="34" charset="0"/>
                <a:ea typeface="Petrona Bold" pitchFamily="34" charset="-122"/>
                <a:cs typeface="Petrona Bold" pitchFamily="34" charset="-120"/>
              </a:rPr>
              <a:t>Shipping &amp; Subscription Insights</a:t>
            </a:r>
            <a:endParaRPr lang="en-US" sz="1700" dirty="0"/>
          </a:p>
        </p:txBody>
      </p:sp>
      <p:sp>
        <p:nvSpPr>
          <p:cNvPr id="20" name="Text 15"/>
          <p:cNvSpPr/>
          <p:nvPr/>
        </p:nvSpPr>
        <p:spPr>
          <a:xfrm>
            <a:off x="558046" y="4378643"/>
            <a:ext cx="6587014" cy="446484"/>
          </a:xfrm>
          <a:prstGeom prst="rect">
            <a:avLst/>
          </a:prstGeom>
          <a:noFill/>
          <a:ln/>
        </p:spPr>
        <p:txBody>
          <a:bodyPr wrap="square" lIns="0" tIns="0" rIns="0" bIns="0" rtlCol="0" anchor="t"/>
          <a:lstStyle/>
          <a:p>
            <a:pPr marL="0" indent="0" algn="l">
              <a:lnSpc>
                <a:spcPts val="1750"/>
              </a:lnSpc>
              <a:buNone/>
            </a:pPr>
            <a:r>
              <a:rPr lang="en-US" sz="1050" b="1" dirty="0">
                <a:solidFill>
                  <a:srgbClr val="272525"/>
                </a:solidFill>
                <a:latin typeface="Inter" pitchFamily="34" charset="0"/>
                <a:ea typeface="Inter" pitchFamily="34" charset="-122"/>
                <a:cs typeface="Inter" pitchFamily="34" charset="-120"/>
              </a:rPr>
              <a:t>Shipping Type Impact:</a:t>
            </a:r>
            <a:r>
              <a:rPr lang="en-US" sz="1050" dirty="0">
                <a:solidFill>
                  <a:srgbClr val="272525"/>
                </a:solidFill>
                <a:latin typeface="Inter" pitchFamily="34" charset="0"/>
                <a:ea typeface="Inter" pitchFamily="34" charset="-122"/>
                <a:cs typeface="Inter" pitchFamily="34" charset="-120"/>
              </a:rPr>
              <a:t> Express shipping customers exhibited significantly higher average spending, suggesting a premium user segment willing to pay for convenience and speed.</a:t>
            </a:r>
            <a:endParaRPr lang="en-US" sz="1050" dirty="0"/>
          </a:p>
        </p:txBody>
      </p:sp>
      <p:sp>
        <p:nvSpPr>
          <p:cNvPr id="21" name="Text 16"/>
          <p:cNvSpPr/>
          <p:nvPr/>
        </p:nvSpPr>
        <p:spPr>
          <a:xfrm>
            <a:off x="558046" y="4950619"/>
            <a:ext cx="6587014" cy="446484"/>
          </a:xfrm>
          <a:prstGeom prst="rect">
            <a:avLst/>
          </a:prstGeom>
          <a:noFill/>
          <a:ln/>
        </p:spPr>
        <p:txBody>
          <a:bodyPr wrap="square" lIns="0" tIns="0" rIns="0" bIns="0" rtlCol="0" anchor="t"/>
          <a:lstStyle/>
          <a:p>
            <a:pPr marL="0" indent="0" algn="l">
              <a:lnSpc>
                <a:spcPts val="1750"/>
              </a:lnSpc>
              <a:buNone/>
            </a:pPr>
            <a:r>
              <a:rPr lang="en-US" sz="1050" b="1" dirty="0">
                <a:solidFill>
                  <a:srgbClr val="272525"/>
                </a:solidFill>
                <a:latin typeface="Inter" pitchFamily="34" charset="0"/>
                <a:ea typeface="Inter" pitchFamily="34" charset="-122"/>
                <a:cs typeface="Inter" pitchFamily="34" charset="-120"/>
              </a:rPr>
              <a:t>Subscribers vs. Non-Subscribers:</a:t>
            </a:r>
            <a:r>
              <a:rPr lang="en-US" sz="1050" dirty="0">
                <a:solidFill>
                  <a:srgbClr val="272525"/>
                </a:solidFill>
                <a:latin typeface="Inter" pitchFamily="34" charset="0"/>
                <a:ea typeface="Inter" pitchFamily="34" charset="-122"/>
                <a:cs typeface="Inter" pitchFamily="34" charset="-120"/>
              </a:rPr>
              <a:t> Subscribers generated higher average spend per transaction, whilst non-subscribers contributed higher total revenue due to larger transaction volumes.</a:t>
            </a:r>
            <a:endParaRPr lang="en-US" sz="1050" dirty="0"/>
          </a:p>
        </p:txBody>
      </p:sp>
      <p:sp>
        <p:nvSpPr>
          <p:cNvPr id="22" name="Text 17"/>
          <p:cNvSpPr/>
          <p:nvPr/>
        </p:nvSpPr>
        <p:spPr>
          <a:xfrm>
            <a:off x="7492960" y="3964543"/>
            <a:ext cx="3500318" cy="274677"/>
          </a:xfrm>
          <a:prstGeom prst="rect">
            <a:avLst/>
          </a:prstGeom>
          <a:noFill/>
          <a:ln/>
        </p:spPr>
        <p:txBody>
          <a:bodyPr wrap="none" lIns="0" tIns="0" rIns="0" bIns="0" rtlCol="0" anchor="t"/>
          <a:lstStyle/>
          <a:p>
            <a:pPr marL="0" indent="0" algn="l">
              <a:lnSpc>
                <a:spcPts val="2150"/>
              </a:lnSpc>
              <a:buNone/>
            </a:pPr>
            <a:r>
              <a:rPr lang="en-US" sz="1700" b="1" dirty="0">
                <a:solidFill>
                  <a:srgbClr val="000000"/>
                </a:solidFill>
                <a:latin typeface="Petrona Bold" pitchFamily="34" charset="0"/>
                <a:ea typeface="Petrona Bold" pitchFamily="34" charset="-122"/>
                <a:cs typeface="Petrona Bold" pitchFamily="34" charset="-120"/>
              </a:rPr>
              <a:t>Product &amp; Customer Segmentation</a:t>
            </a:r>
            <a:endParaRPr lang="en-US" sz="1700" dirty="0"/>
          </a:p>
        </p:txBody>
      </p:sp>
      <p:sp>
        <p:nvSpPr>
          <p:cNvPr id="23" name="Text 18"/>
          <p:cNvSpPr/>
          <p:nvPr/>
        </p:nvSpPr>
        <p:spPr>
          <a:xfrm>
            <a:off x="7492960" y="4378643"/>
            <a:ext cx="6587014" cy="446484"/>
          </a:xfrm>
          <a:prstGeom prst="rect">
            <a:avLst/>
          </a:prstGeom>
          <a:noFill/>
          <a:ln/>
        </p:spPr>
        <p:txBody>
          <a:bodyPr wrap="square" lIns="0" tIns="0" rIns="0" bIns="0" rtlCol="0" anchor="t"/>
          <a:lstStyle/>
          <a:p>
            <a:pPr marL="0" indent="0" algn="l">
              <a:lnSpc>
                <a:spcPts val="1750"/>
              </a:lnSpc>
              <a:buNone/>
            </a:pPr>
            <a:r>
              <a:rPr lang="en-US" sz="1050" b="1" dirty="0">
                <a:solidFill>
                  <a:srgbClr val="272525"/>
                </a:solidFill>
                <a:latin typeface="Inter" pitchFamily="34" charset="0"/>
                <a:ea typeface="Inter" pitchFamily="34" charset="-122"/>
                <a:cs typeface="Inter" pitchFamily="34" charset="-120"/>
              </a:rPr>
              <a:t>Discount Dependency:</a:t>
            </a:r>
            <a:r>
              <a:rPr lang="en-US" sz="1050" dirty="0">
                <a:solidFill>
                  <a:srgbClr val="272525"/>
                </a:solidFill>
                <a:latin typeface="Inter" pitchFamily="34" charset="0"/>
                <a:ea typeface="Inter" pitchFamily="34" charset="-122"/>
                <a:cs typeface="Inter" pitchFamily="34" charset="-120"/>
              </a:rPr>
              <a:t> Hats, Sneakers, Coats, Sweaters, and Pants showed high reliance on discounts to drive sales volumes.</a:t>
            </a:r>
            <a:endParaRPr lang="en-US" sz="1050" dirty="0"/>
          </a:p>
        </p:txBody>
      </p:sp>
      <p:sp>
        <p:nvSpPr>
          <p:cNvPr id="24" name="Text 19"/>
          <p:cNvSpPr/>
          <p:nvPr/>
        </p:nvSpPr>
        <p:spPr>
          <a:xfrm>
            <a:off x="7492960" y="4950619"/>
            <a:ext cx="6587014" cy="223242"/>
          </a:xfrm>
          <a:prstGeom prst="rect">
            <a:avLst/>
          </a:prstGeom>
          <a:noFill/>
          <a:ln/>
        </p:spPr>
        <p:txBody>
          <a:bodyPr wrap="none" lIns="0" tIns="0" rIns="0" bIns="0" rtlCol="0" anchor="t"/>
          <a:lstStyle/>
          <a:p>
            <a:pPr marL="0" indent="0" algn="l">
              <a:lnSpc>
                <a:spcPts val="1750"/>
              </a:lnSpc>
              <a:buNone/>
            </a:pPr>
            <a:r>
              <a:rPr lang="en-US" sz="1050" b="1" dirty="0">
                <a:solidFill>
                  <a:srgbClr val="272525"/>
                </a:solidFill>
                <a:latin typeface="Inter" pitchFamily="34" charset="0"/>
                <a:ea typeface="Inter" pitchFamily="34" charset="-122"/>
                <a:cs typeface="Inter" pitchFamily="34" charset="-120"/>
              </a:rPr>
              <a:t>Customer Segments:</a:t>
            </a:r>
            <a:endParaRPr lang="en-US" sz="1050" dirty="0"/>
          </a:p>
        </p:txBody>
      </p:sp>
      <p:sp>
        <p:nvSpPr>
          <p:cNvPr id="25" name="Text 20"/>
          <p:cNvSpPr/>
          <p:nvPr/>
        </p:nvSpPr>
        <p:spPr>
          <a:xfrm>
            <a:off x="7492960" y="5299353"/>
            <a:ext cx="6587014" cy="223242"/>
          </a:xfrm>
          <a:prstGeom prst="rect">
            <a:avLst/>
          </a:prstGeom>
          <a:noFill/>
          <a:ln/>
        </p:spPr>
        <p:txBody>
          <a:bodyPr wrap="none" lIns="0" tIns="0" rIns="0" bIns="0" rtlCol="0" anchor="t"/>
          <a:lstStyle/>
          <a:p>
            <a:pPr marL="342900" indent="-342900" algn="l">
              <a:lnSpc>
                <a:spcPts val="1750"/>
              </a:lnSpc>
              <a:buSzPct val="100000"/>
              <a:buChar char="•"/>
            </a:pPr>
            <a:r>
              <a:rPr lang="en-US" sz="1050" dirty="0">
                <a:solidFill>
                  <a:srgbClr val="272525"/>
                </a:solidFill>
                <a:latin typeface="Inter" pitchFamily="34" charset="0"/>
                <a:ea typeface="Inter" pitchFamily="34" charset="-122"/>
                <a:cs typeface="Inter" pitchFamily="34" charset="-120"/>
              </a:rPr>
              <a:t>Loyal: 3,116 customers</a:t>
            </a:r>
            <a:endParaRPr lang="en-US" sz="1050" dirty="0"/>
          </a:p>
        </p:txBody>
      </p:sp>
      <p:sp>
        <p:nvSpPr>
          <p:cNvPr id="26" name="Text 21"/>
          <p:cNvSpPr/>
          <p:nvPr/>
        </p:nvSpPr>
        <p:spPr>
          <a:xfrm>
            <a:off x="7492960" y="5571411"/>
            <a:ext cx="6587014" cy="223242"/>
          </a:xfrm>
          <a:prstGeom prst="rect">
            <a:avLst/>
          </a:prstGeom>
          <a:noFill/>
          <a:ln/>
        </p:spPr>
        <p:txBody>
          <a:bodyPr wrap="none" lIns="0" tIns="0" rIns="0" bIns="0" rtlCol="0" anchor="t"/>
          <a:lstStyle/>
          <a:p>
            <a:pPr marL="342900" indent="-342900" algn="l">
              <a:lnSpc>
                <a:spcPts val="1750"/>
              </a:lnSpc>
              <a:buSzPct val="100000"/>
              <a:buChar char="•"/>
            </a:pPr>
            <a:r>
              <a:rPr lang="en-US" sz="1050" dirty="0">
                <a:solidFill>
                  <a:srgbClr val="272525"/>
                </a:solidFill>
                <a:latin typeface="Inter" pitchFamily="34" charset="0"/>
                <a:ea typeface="Inter" pitchFamily="34" charset="-122"/>
                <a:cs typeface="Inter" pitchFamily="34" charset="-120"/>
              </a:rPr>
              <a:t>Returning: 701 customers</a:t>
            </a:r>
            <a:endParaRPr lang="en-US" sz="1050" dirty="0"/>
          </a:p>
        </p:txBody>
      </p:sp>
      <p:sp>
        <p:nvSpPr>
          <p:cNvPr id="27" name="Text 22"/>
          <p:cNvSpPr/>
          <p:nvPr/>
        </p:nvSpPr>
        <p:spPr>
          <a:xfrm>
            <a:off x="7492960" y="5843468"/>
            <a:ext cx="6587014" cy="223242"/>
          </a:xfrm>
          <a:prstGeom prst="rect">
            <a:avLst/>
          </a:prstGeom>
          <a:noFill/>
          <a:ln/>
        </p:spPr>
        <p:txBody>
          <a:bodyPr wrap="none" lIns="0" tIns="0" rIns="0" bIns="0" rtlCol="0" anchor="t"/>
          <a:lstStyle/>
          <a:p>
            <a:pPr marL="342900" indent="-342900" algn="l">
              <a:lnSpc>
                <a:spcPts val="1750"/>
              </a:lnSpc>
              <a:buSzPct val="100000"/>
              <a:buChar char="•"/>
            </a:pPr>
            <a:r>
              <a:rPr lang="en-US" sz="1050" dirty="0">
                <a:solidFill>
                  <a:srgbClr val="272525"/>
                </a:solidFill>
                <a:latin typeface="Inter" pitchFamily="34" charset="0"/>
                <a:ea typeface="Inter" pitchFamily="34" charset="-122"/>
                <a:cs typeface="Inter" pitchFamily="34" charset="-120"/>
              </a:rPr>
              <a:t>New: 83 customers</a:t>
            </a:r>
            <a:endParaRPr lang="en-US" sz="1050" dirty="0"/>
          </a:p>
        </p:txBody>
      </p:sp>
      <p:sp>
        <p:nvSpPr>
          <p:cNvPr id="28" name="Text 23"/>
          <p:cNvSpPr/>
          <p:nvPr/>
        </p:nvSpPr>
        <p:spPr>
          <a:xfrm>
            <a:off x="558046" y="6342102"/>
            <a:ext cx="4388525" cy="460415"/>
          </a:xfrm>
          <a:prstGeom prst="rect">
            <a:avLst/>
          </a:prstGeom>
          <a:noFill/>
          <a:ln/>
        </p:spPr>
        <p:txBody>
          <a:bodyPr wrap="none" lIns="0" tIns="0" rIns="0" bIns="0" rtlCol="0" anchor="t"/>
          <a:lstStyle/>
          <a:p>
            <a:pPr marL="0" indent="0" algn="ctr">
              <a:lnSpc>
                <a:spcPts val="3600"/>
              </a:lnSpc>
              <a:buNone/>
            </a:pPr>
            <a:r>
              <a:rPr lang="en-US" sz="3600" b="1" dirty="0">
                <a:solidFill>
                  <a:srgbClr val="272525"/>
                </a:solidFill>
                <a:latin typeface="Petrona Bold" pitchFamily="34" charset="0"/>
                <a:ea typeface="Petrona Bold" pitchFamily="34" charset="-122"/>
                <a:cs typeface="Petrona Bold" pitchFamily="34" charset="-120"/>
              </a:rPr>
              <a:t>3,116</a:t>
            </a:r>
            <a:endParaRPr lang="en-US" sz="3600" dirty="0"/>
          </a:p>
        </p:txBody>
      </p:sp>
      <p:sp>
        <p:nvSpPr>
          <p:cNvPr id="29" name="Text 24"/>
          <p:cNvSpPr/>
          <p:nvPr/>
        </p:nvSpPr>
        <p:spPr>
          <a:xfrm>
            <a:off x="1836658" y="6976705"/>
            <a:ext cx="1831300" cy="228838"/>
          </a:xfrm>
          <a:prstGeom prst="rect">
            <a:avLst/>
          </a:prstGeom>
          <a:noFill/>
          <a:ln/>
        </p:spPr>
        <p:txBody>
          <a:bodyPr wrap="none" lIns="0" tIns="0" rIns="0" bIns="0" rtlCol="0" anchor="t"/>
          <a:lstStyle/>
          <a:p>
            <a:pPr marL="0" indent="0" algn="ctr">
              <a:lnSpc>
                <a:spcPts val="1800"/>
              </a:lnSpc>
              <a:buNone/>
            </a:pPr>
            <a:r>
              <a:rPr lang="en-US" sz="1400" b="1" dirty="0">
                <a:solidFill>
                  <a:srgbClr val="272525"/>
                </a:solidFill>
                <a:latin typeface="Petrona Bold" pitchFamily="34" charset="0"/>
                <a:ea typeface="Petrona Bold" pitchFamily="34" charset="-122"/>
                <a:cs typeface="Petrona Bold" pitchFamily="34" charset="-120"/>
              </a:rPr>
              <a:t>Loyal Customers</a:t>
            </a:r>
            <a:endParaRPr lang="en-US" sz="1400" dirty="0"/>
          </a:p>
        </p:txBody>
      </p:sp>
      <p:sp>
        <p:nvSpPr>
          <p:cNvPr id="30" name="Text 25"/>
          <p:cNvSpPr/>
          <p:nvPr/>
        </p:nvSpPr>
        <p:spPr>
          <a:xfrm>
            <a:off x="558046" y="7289244"/>
            <a:ext cx="4388525" cy="446484"/>
          </a:xfrm>
          <a:prstGeom prst="rect">
            <a:avLst/>
          </a:prstGeom>
          <a:noFill/>
          <a:ln/>
        </p:spPr>
        <p:txBody>
          <a:bodyPr wrap="square" lIns="0" tIns="0" rIns="0" bIns="0" rtlCol="0" anchor="t"/>
          <a:lstStyle/>
          <a:p>
            <a:pPr marL="0" indent="0" algn="ctr">
              <a:lnSpc>
                <a:spcPts val="1750"/>
              </a:lnSpc>
              <a:buNone/>
            </a:pPr>
            <a:r>
              <a:rPr lang="en-US" sz="1050" dirty="0">
                <a:solidFill>
                  <a:srgbClr val="272525"/>
                </a:solidFill>
                <a:latin typeface="Inter" pitchFamily="34" charset="0"/>
                <a:ea typeface="Inter" pitchFamily="34" charset="-122"/>
                <a:cs typeface="Inter" pitchFamily="34" charset="-120"/>
              </a:rPr>
              <a:t>Representing the largest segment with consistent purchasing behaviour</a:t>
            </a:r>
            <a:endParaRPr lang="en-US" sz="1050" dirty="0"/>
          </a:p>
        </p:txBody>
      </p:sp>
      <p:sp>
        <p:nvSpPr>
          <p:cNvPr id="31" name="Text 26"/>
          <p:cNvSpPr/>
          <p:nvPr/>
        </p:nvSpPr>
        <p:spPr>
          <a:xfrm>
            <a:off x="5120878" y="6342102"/>
            <a:ext cx="4388525" cy="460415"/>
          </a:xfrm>
          <a:prstGeom prst="rect">
            <a:avLst/>
          </a:prstGeom>
          <a:noFill/>
          <a:ln/>
        </p:spPr>
        <p:txBody>
          <a:bodyPr wrap="none" lIns="0" tIns="0" rIns="0" bIns="0" rtlCol="0" anchor="t"/>
          <a:lstStyle/>
          <a:p>
            <a:pPr marL="0" indent="0" algn="ctr">
              <a:lnSpc>
                <a:spcPts val="3600"/>
              </a:lnSpc>
              <a:buNone/>
            </a:pPr>
            <a:r>
              <a:rPr lang="en-US" sz="3600" b="1" dirty="0">
                <a:solidFill>
                  <a:srgbClr val="272525"/>
                </a:solidFill>
                <a:latin typeface="Petrona Bold" pitchFamily="34" charset="0"/>
                <a:ea typeface="Petrona Bold" pitchFamily="34" charset="-122"/>
                <a:cs typeface="Petrona Bold" pitchFamily="34" charset="-120"/>
              </a:rPr>
              <a:t>701</a:t>
            </a:r>
            <a:endParaRPr lang="en-US" sz="3600" dirty="0"/>
          </a:p>
        </p:txBody>
      </p:sp>
      <p:sp>
        <p:nvSpPr>
          <p:cNvPr id="32" name="Text 27"/>
          <p:cNvSpPr/>
          <p:nvPr/>
        </p:nvSpPr>
        <p:spPr>
          <a:xfrm>
            <a:off x="6399490" y="6976705"/>
            <a:ext cx="1831300" cy="228838"/>
          </a:xfrm>
          <a:prstGeom prst="rect">
            <a:avLst/>
          </a:prstGeom>
          <a:noFill/>
          <a:ln/>
        </p:spPr>
        <p:txBody>
          <a:bodyPr wrap="none" lIns="0" tIns="0" rIns="0" bIns="0" rtlCol="0" anchor="t"/>
          <a:lstStyle/>
          <a:p>
            <a:pPr marL="0" indent="0" algn="ctr">
              <a:lnSpc>
                <a:spcPts val="1800"/>
              </a:lnSpc>
              <a:buNone/>
            </a:pPr>
            <a:r>
              <a:rPr lang="en-US" sz="1400" b="1" dirty="0">
                <a:solidFill>
                  <a:srgbClr val="272525"/>
                </a:solidFill>
                <a:latin typeface="Petrona Bold" pitchFamily="34" charset="0"/>
                <a:ea typeface="Petrona Bold" pitchFamily="34" charset="-122"/>
                <a:cs typeface="Petrona Bold" pitchFamily="34" charset="-120"/>
              </a:rPr>
              <a:t>Returning Customers</a:t>
            </a:r>
            <a:endParaRPr lang="en-US" sz="1400" dirty="0"/>
          </a:p>
        </p:txBody>
      </p:sp>
      <p:sp>
        <p:nvSpPr>
          <p:cNvPr id="33" name="Text 28"/>
          <p:cNvSpPr/>
          <p:nvPr/>
        </p:nvSpPr>
        <p:spPr>
          <a:xfrm>
            <a:off x="5120878" y="7289244"/>
            <a:ext cx="4388525" cy="223242"/>
          </a:xfrm>
          <a:prstGeom prst="rect">
            <a:avLst/>
          </a:prstGeom>
          <a:noFill/>
          <a:ln/>
        </p:spPr>
        <p:txBody>
          <a:bodyPr wrap="none" lIns="0" tIns="0" rIns="0" bIns="0" rtlCol="0" anchor="t"/>
          <a:lstStyle/>
          <a:p>
            <a:pPr marL="0" indent="0" algn="ctr">
              <a:lnSpc>
                <a:spcPts val="1750"/>
              </a:lnSpc>
              <a:buNone/>
            </a:pPr>
            <a:r>
              <a:rPr lang="en-US" sz="1050" dirty="0">
                <a:solidFill>
                  <a:srgbClr val="272525"/>
                </a:solidFill>
                <a:latin typeface="Inter" pitchFamily="34" charset="0"/>
                <a:ea typeface="Inter" pitchFamily="34" charset="-122"/>
                <a:cs typeface="Inter" pitchFamily="34" charset="-120"/>
              </a:rPr>
              <a:t>Demonstrating repeat purchase patterns and brand affinity</a:t>
            </a:r>
            <a:endParaRPr lang="en-US" sz="1050" dirty="0"/>
          </a:p>
        </p:txBody>
      </p:sp>
      <p:sp>
        <p:nvSpPr>
          <p:cNvPr id="34" name="Text 29"/>
          <p:cNvSpPr/>
          <p:nvPr/>
        </p:nvSpPr>
        <p:spPr>
          <a:xfrm>
            <a:off x="9683710" y="6342102"/>
            <a:ext cx="4388525" cy="460415"/>
          </a:xfrm>
          <a:prstGeom prst="rect">
            <a:avLst/>
          </a:prstGeom>
          <a:noFill/>
          <a:ln/>
        </p:spPr>
        <p:txBody>
          <a:bodyPr wrap="none" lIns="0" tIns="0" rIns="0" bIns="0" rtlCol="0" anchor="t"/>
          <a:lstStyle/>
          <a:p>
            <a:pPr marL="0" indent="0" algn="ctr">
              <a:lnSpc>
                <a:spcPts val="3600"/>
              </a:lnSpc>
              <a:buNone/>
            </a:pPr>
            <a:r>
              <a:rPr lang="en-US" sz="3600" b="1" dirty="0">
                <a:solidFill>
                  <a:srgbClr val="272525"/>
                </a:solidFill>
                <a:latin typeface="Petrona Bold" pitchFamily="34" charset="0"/>
                <a:ea typeface="Petrona Bold" pitchFamily="34" charset="-122"/>
                <a:cs typeface="Petrona Bold" pitchFamily="34" charset="-120"/>
              </a:rPr>
              <a:t>83</a:t>
            </a:r>
            <a:endParaRPr lang="en-US" sz="3600" dirty="0"/>
          </a:p>
        </p:txBody>
      </p:sp>
      <p:sp>
        <p:nvSpPr>
          <p:cNvPr id="35" name="Text 30"/>
          <p:cNvSpPr/>
          <p:nvPr/>
        </p:nvSpPr>
        <p:spPr>
          <a:xfrm>
            <a:off x="10962323" y="6976705"/>
            <a:ext cx="1831300" cy="228838"/>
          </a:xfrm>
          <a:prstGeom prst="rect">
            <a:avLst/>
          </a:prstGeom>
          <a:noFill/>
          <a:ln/>
        </p:spPr>
        <p:txBody>
          <a:bodyPr wrap="none" lIns="0" tIns="0" rIns="0" bIns="0" rtlCol="0" anchor="t"/>
          <a:lstStyle/>
          <a:p>
            <a:pPr marL="0" indent="0" algn="ctr">
              <a:lnSpc>
                <a:spcPts val="1800"/>
              </a:lnSpc>
              <a:buNone/>
            </a:pPr>
            <a:r>
              <a:rPr lang="en-US" sz="1400" b="1" dirty="0">
                <a:solidFill>
                  <a:srgbClr val="272525"/>
                </a:solidFill>
                <a:latin typeface="Petrona Bold" pitchFamily="34" charset="0"/>
                <a:ea typeface="Petrona Bold" pitchFamily="34" charset="-122"/>
                <a:cs typeface="Petrona Bold" pitchFamily="34" charset="-120"/>
              </a:rPr>
              <a:t>New Customers</a:t>
            </a:r>
            <a:endParaRPr lang="en-US" sz="1400" dirty="0"/>
          </a:p>
        </p:txBody>
      </p:sp>
      <p:sp>
        <p:nvSpPr>
          <p:cNvPr id="36" name="Text 31"/>
          <p:cNvSpPr/>
          <p:nvPr/>
        </p:nvSpPr>
        <p:spPr>
          <a:xfrm>
            <a:off x="9683710" y="7289244"/>
            <a:ext cx="4388525" cy="223242"/>
          </a:xfrm>
          <a:prstGeom prst="rect">
            <a:avLst/>
          </a:prstGeom>
          <a:noFill/>
          <a:ln/>
        </p:spPr>
        <p:txBody>
          <a:bodyPr wrap="none" lIns="0" tIns="0" rIns="0" bIns="0" rtlCol="0" anchor="t"/>
          <a:lstStyle/>
          <a:p>
            <a:pPr marL="0" indent="0" algn="ctr">
              <a:lnSpc>
                <a:spcPts val="1750"/>
              </a:lnSpc>
              <a:buNone/>
            </a:pPr>
            <a:r>
              <a:rPr lang="en-US" sz="1050" dirty="0">
                <a:solidFill>
                  <a:srgbClr val="272525"/>
                </a:solidFill>
                <a:latin typeface="Inter" pitchFamily="34" charset="0"/>
                <a:ea typeface="Inter" pitchFamily="34" charset="-122"/>
                <a:cs typeface="Inter" pitchFamily="34" charset="-120"/>
              </a:rPr>
              <a:t>Fresh acquisitions with growth potential</a:t>
            </a:r>
            <a:endParaRPr lang="en-US" sz="1050" dirty="0"/>
          </a:p>
        </p:txBody>
      </p:sp>
      <p:sp>
        <p:nvSpPr>
          <p:cNvPr id="37" name="Rectangle 36">
            <a:extLst>
              <a:ext uri="{FF2B5EF4-FFF2-40B4-BE49-F238E27FC236}">
                <a16:creationId xmlns:a16="http://schemas.microsoft.com/office/drawing/2014/main" id="{6B23A453-DBDF-6228-6424-1CE51B87560A}"/>
              </a:ext>
            </a:extLst>
          </p:cNvPr>
          <p:cNvSpPr/>
          <p:nvPr/>
        </p:nvSpPr>
        <p:spPr>
          <a:xfrm>
            <a:off x="12477105" y="7785853"/>
            <a:ext cx="2062976" cy="3786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12564" y="352425"/>
            <a:ext cx="7762994" cy="420529"/>
          </a:xfrm>
          <a:prstGeom prst="rect">
            <a:avLst/>
          </a:prstGeom>
          <a:noFill/>
          <a:ln/>
        </p:spPr>
        <p:txBody>
          <a:bodyPr wrap="none" lIns="0" tIns="0" rIns="0" bIns="0" rtlCol="0" anchor="t"/>
          <a:lstStyle/>
          <a:p>
            <a:pPr marL="0" indent="0" algn="l">
              <a:lnSpc>
                <a:spcPts val="3300"/>
              </a:lnSpc>
              <a:buNone/>
            </a:pPr>
            <a:r>
              <a:rPr lang="en-US" sz="2600" b="1" dirty="0">
                <a:solidFill>
                  <a:srgbClr val="000000"/>
                </a:solidFill>
                <a:latin typeface="Petrona Bold" pitchFamily="34" charset="0"/>
                <a:ea typeface="Petrona Bold" pitchFamily="34" charset="-122"/>
                <a:cs typeface="Petrona Bold" pitchFamily="34" charset="-120"/>
              </a:rPr>
              <a:t>Customer Segmentation and Product Performance</a:t>
            </a:r>
            <a:endParaRPr lang="en-US" sz="2600" dirty="0"/>
          </a:p>
        </p:txBody>
      </p:sp>
      <p:sp>
        <p:nvSpPr>
          <p:cNvPr id="3" name="Text 1"/>
          <p:cNvSpPr/>
          <p:nvPr/>
        </p:nvSpPr>
        <p:spPr>
          <a:xfrm>
            <a:off x="512564" y="1093232"/>
            <a:ext cx="3064312" cy="252174"/>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Petrona Bold" pitchFamily="34" charset="0"/>
                <a:ea typeface="Petrona Bold" pitchFamily="34" charset="-122"/>
                <a:cs typeface="Petrona Bold" pitchFamily="34" charset="-120"/>
              </a:rPr>
              <a:t>Customer Segmentation Analysis</a:t>
            </a:r>
            <a:endParaRPr lang="en-US" sz="1550" dirty="0"/>
          </a:p>
        </p:txBody>
      </p:sp>
      <p:pic>
        <p:nvPicPr>
          <p:cNvPr id="4" name="Image 0" descr="preencoded.png"/>
          <p:cNvPicPr>
            <a:picLocks noChangeAspect="1"/>
          </p:cNvPicPr>
          <p:nvPr/>
        </p:nvPicPr>
        <p:blipFill>
          <a:blip r:embed="rId3"/>
          <a:stretch>
            <a:fillRect/>
          </a:stretch>
        </p:blipFill>
        <p:spPr>
          <a:xfrm>
            <a:off x="512564" y="1489591"/>
            <a:ext cx="6646307" cy="3563303"/>
          </a:xfrm>
          <a:prstGeom prst="rect">
            <a:avLst/>
          </a:prstGeom>
        </p:spPr>
      </p:pic>
      <p:sp>
        <p:nvSpPr>
          <p:cNvPr id="5" name="Shape 2"/>
          <p:cNvSpPr/>
          <p:nvPr/>
        </p:nvSpPr>
        <p:spPr>
          <a:xfrm>
            <a:off x="2116217" y="5083373"/>
            <a:ext cx="128111" cy="128111"/>
          </a:xfrm>
          <a:prstGeom prst="roundRect">
            <a:avLst>
              <a:gd name="adj" fmla="val 14275"/>
            </a:avLst>
          </a:prstGeom>
          <a:solidFill>
            <a:srgbClr val="00334D"/>
          </a:solidFill>
          <a:ln/>
        </p:spPr>
      </p:sp>
      <p:sp>
        <p:nvSpPr>
          <p:cNvPr id="6" name="Text 3"/>
          <p:cNvSpPr/>
          <p:nvPr/>
        </p:nvSpPr>
        <p:spPr>
          <a:xfrm>
            <a:off x="2305288" y="5083373"/>
            <a:ext cx="321112" cy="128111"/>
          </a:xfrm>
          <a:prstGeom prst="rect">
            <a:avLst/>
          </a:prstGeom>
          <a:noFill/>
          <a:ln/>
        </p:spPr>
        <p:txBody>
          <a:bodyPr wrap="none" lIns="0" tIns="0" rIns="0" bIns="0" rtlCol="0" anchor="t"/>
          <a:lstStyle/>
          <a:p>
            <a:pPr marL="0" indent="0" algn="l">
              <a:lnSpc>
                <a:spcPts val="1000"/>
              </a:lnSpc>
              <a:buNone/>
            </a:pPr>
            <a:r>
              <a:rPr lang="en-US" sz="1000" dirty="0">
                <a:solidFill>
                  <a:srgbClr val="272525"/>
                </a:solidFill>
                <a:latin typeface="Inter" pitchFamily="34" charset="0"/>
                <a:ea typeface="Inter" pitchFamily="34" charset="-122"/>
                <a:cs typeface="Inter" pitchFamily="34" charset="-120"/>
              </a:rPr>
              <a:t>Loyal</a:t>
            </a:r>
            <a:endParaRPr lang="en-US" sz="1000" dirty="0"/>
          </a:p>
        </p:txBody>
      </p:sp>
      <p:sp>
        <p:nvSpPr>
          <p:cNvPr id="7" name="Shape 4"/>
          <p:cNvSpPr/>
          <p:nvPr/>
        </p:nvSpPr>
        <p:spPr>
          <a:xfrm>
            <a:off x="3449003" y="5083373"/>
            <a:ext cx="128111" cy="128111"/>
          </a:xfrm>
          <a:prstGeom prst="roundRect">
            <a:avLst>
              <a:gd name="adj" fmla="val 14275"/>
            </a:avLst>
          </a:prstGeom>
          <a:solidFill>
            <a:srgbClr val="0083C5"/>
          </a:solidFill>
          <a:ln/>
        </p:spPr>
      </p:sp>
      <p:sp>
        <p:nvSpPr>
          <p:cNvPr id="8" name="Text 5"/>
          <p:cNvSpPr/>
          <p:nvPr/>
        </p:nvSpPr>
        <p:spPr>
          <a:xfrm>
            <a:off x="3638074" y="5083373"/>
            <a:ext cx="584240" cy="128111"/>
          </a:xfrm>
          <a:prstGeom prst="rect">
            <a:avLst/>
          </a:prstGeom>
          <a:noFill/>
          <a:ln/>
        </p:spPr>
        <p:txBody>
          <a:bodyPr wrap="none" lIns="0" tIns="0" rIns="0" bIns="0" rtlCol="0" anchor="t"/>
          <a:lstStyle/>
          <a:p>
            <a:pPr marL="0" indent="0" algn="l">
              <a:lnSpc>
                <a:spcPts val="1000"/>
              </a:lnSpc>
              <a:buNone/>
            </a:pPr>
            <a:r>
              <a:rPr lang="en-US" sz="1000" dirty="0">
                <a:solidFill>
                  <a:srgbClr val="272525"/>
                </a:solidFill>
                <a:latin typeface="Inter" pitchFamily="34" charset="0"/>
                <a:ea typeface="Inter" pitchFamily="34" charset="-122"/>
                <a:cs typeface="Inter" pitchFamily="34" charset="-120"/>
              </a:rPr>
              <a:t>Returning</a:t>
            </a:r>
            <a:endParaRPr lang="en-US" sz="1000" dirty="0"/>
          </a:p>
        </p:txBody>
      </p:sp>
      <p:sp>
        <p:nvSpPr>
          <p:cNvPr id="9" name="Shape 6"/>
          <p:cNvSpPr/>
          <p:nvPr/>
        </p:nvSpPr>
        <p:spPr>
          <a:xfrm>
            <a:off x="5045035" y="5083373"/>
            <a:ext cx="128111" cy="128111"/>
          </a:xfrm>
          <a:prstGeom prst="roundRect">
            <a:avLst>
              <a:gd name="adj" fmla="val 14275"/>
            </a:avLst>
          </a:prstGeom>
          <a:solidFill>
            <a:srgbClr val="3FBFFF"/>
          </a:solidFill>
          <a:ln/>
        </p:spPr>
      </p:sp>
      <p:sp>
        <p:nvSpPr>
          <p:cNvPr id="10" name="Text 7"/>
          <p:cNvSpPr/>
          <p:nvPr/>
        </p:nvSpPr>
        <p:spPr>
          <a:xfrm>
            <a:off x="5234107" y="5083373"/>
            <a:ext cx="273844" cy="128111"/>
          </a:xfrm>
          <a:prstGeom prst="rect">
            <a:avLst/>
          </a:prstGeom>
          <a:noFill/>
          <a:ln/>
        </p:spPr>
        <p:txBody>
          <a:bodyPr wrap="none" lIns="0" tIns="0" rIns="0" bIns="0" rtlCol="0" anchor="t"/>
          <a:lstStyle/>
          <a:p>
            <a:pPr marL="0" indent="0" algn="l">
              <a:lnSpc>
                <a:spcPts val="1000"/>
              </a:lnSpc>
              <a:buNone/>
            </a:pPr>
            <a:r>
              <a:rPr lang="en-US" sz="1000" dirty="0">
                <a:solidFill>
                  <a:srgbClr val="272525"/>
                </a:solidFill>
                <a:latin typeface="Inter" pitchFamily="34" charset="0"/>
                <a:ea typeface="Inter" pitchFamily="34" charset="-122"/>
                <a:cs typeface="Inter" pitchFamily="34" charset="-120"/>
              </a:rPr>
              <a:t>New</a:t>
            </a:r>
            <a:endParaRPr lang="en-US" sz="1000" dirty="0"/>
          </a:p>
        </p:txBody>
      </p:sp>
      <p:sp>
        <p:nvSpPr>
          <p:cNvPr id="11" name="Text 8"/>
          <p:cNvSpPr/>
          <p:nvPr/>
        </p:nvSpPr>
        <p:spPr>
          <a:xfrm>
            <a:off x="512564" y="5355669"/>
            <a:ext cx="6646307" cy="819626"/>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The customer base is predominantly composed of Loyal customers (3,116), representing 79.9% of the total. Returning customers account for 18.0% (701), whilst New customers represent only 2.1% (83). This distribution indicates strong customer retention but highlights opportunities for new customer acquisition strategies.</a:t>
            </a:r>
            <a:endParaRPr lang="en-US" sz="1000" dirty="0"/>
          </a:p>
        </p:txBody>
      </p:sp>
      <p:sp>
        <p:nvSpPr>
          <p:cNvPr id="12" name="Text 9"/>
          <p:cNvSpPr/>
          <p:nvPr/>
        </p:nvSpPr>
        <p:spPr>
          <a:xfrm>
            <a:off x="7479149" y="1093232"/>
            <a:ext cx="2127171" cy="252174"/>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Petrona Bold" pitchFamily="34" charset="0"/>
                <a:ea typeface="Petrona Bold" pitchFamily="34" charset="-122"/>
                <a:cs typeface="Petrona Bold" pitchFamily="34" charset="-120"/>
              </a:rPr>
              <a:t>Top Items per Category</a:t>
            </a:r>
            <a:endParaRPr lang="en-US" sz="1550" dirty="0"/>
          </a:p>
        </p:txBody>
      </p:sp>
      <p:sp>
        <p:nvSpPr>
          <p:cNvPr id="13" name="Shape 10"/>
          <p:cNvSpPr/>
          <p:nvPr/>
        </p:nvSpPr>
        <p:spPr>
          <a:xfrm>
            <a:off x="7479149" y="1489591"/>
            <a:ext cx="6646307" cy="1327309"/>
          </a:xfrm>
          <a:prstGeom prst="roundRect">
            <a:avLst>
              <a:gd name="adj" fmla="val 4056"/>
            </a:avLst>
          </a:prstGeom>
          <a:solidFill>
            <a:srgbClr val="CCEEFF"/>
          </a:solidFill>
          <a:ln w="7620">
            <a:solidFill>
              <a:srgbClr val="B2D4E5"/>
            </a:solidFill>
            <a:prstDash val="solid"/>
          </a:ln>
        </p:spPr>
      </p:sp>
      <p:sp>
        <p:nvSpPr>
          <p:cNvPr id="14" name="Shape 11"/>
          <p:cNvSpPr/>
          <p:nvPr/>
        </p:nvSpPr>
        <p:spPr>
          <a:xfrm>
            <a:off x="7614880" y="1625322"/>
            <a:ext cx="384453" cy="384453"/>
          </a:xfrm>
          <a:prstGeom prst="roundRect">
            <a:avLst>
              <a:gd name="adj" fmla="val 23782063"/>
            </a:avLst>
          </a:prstGeom>
          <a:solidFill>
            <a:srgbClr val="007EBD"/>
          </a:solidFill>
          <a:ln/>
        </p:spPr>
      </p:sp>
      <p:pic>
        <p:nvPicPr>
          <p:cNvPr id="1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0608" y="1730931"/>
            <a:ext cx="172998" cy="172998"/>
          </a:xfrm>
          <a:prstGeom prst="rect">
            <a:avLst/>
          </a:prstGeom>
        </p:spPr>
      </p:pic>
      <p:sp>
        <p:nvSpPr>
          <p:cNvPr id="16" name="Text 12"/>
          <p:cNvSpPr/>
          <p:nvPr/>
        </p:nvSpPr>
        <p:spPr>
          <a:xfrm>
            <a:off x="7614880" y="2137886"/>
            <a:ext cx="1682115" cy="21026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Petrona Bold" pitchFamily="34" charset="0"/>
                <a:ea typeface="Petrona Bold" pitchFamily="34" charset="-122"/>
                <a:cs typeface="Petrona Bold" pitchFamily="34" charset="-120"/>
              </a:rPr>
              <a:t>Accessories</a:t>
            </a:r>
            <a:endParaRPr lang="en-US" sz="1300" dirty="0"/>
          </a:p>
        </p:txBody>
      </p:sp>
      <p:sp>
        <p:nvSpPr>
          <p:cNvPr id="17" name="Text 13"/>
          <p:cNvSpPr/>
          <p:nvPr/>
        </p:nvSpPr>
        <p:spPr>
          <a:xfrm>
            <a:off x="7614880" y="2476262"/>
            <a:ext cx="6374844" cy="204907"/>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Jewellery leads the category with highest sales and customer preference</a:t>
            </a:r>
            <a:endParaRPr lang="en-US" sz="1000" dirty="0"/>
          </a:p>
        </p:txBody>
      </p:sp>
      <p:sp>
        <p:nvSpPr>
          <p:cNvPr id="18" name="Shape 14"/>
          <p:cNvSpPr/>
          <p:nvPr/>
        </p:nvSpPr>
        <p:spPr>
          <a:xfrm>
            <a:off x="7479149" y="2945011"/>
            <a:ext cx="6646307" cy="1327309"/>
          </a:xfrm>
          <a:prstGeom prst="roundRect">
            <a:avLst>
              <a:gd name="adj" fmla="val 4056"/>
            </a:avLst>
          </a:prstGeom>
          <a:solidFill>
            <a:srgbClr val="CCEEFF"/>
          </a:solidFill>
          <a:ln w="7620">
            <a:solidFill>
              <a:srgbClr val="B2D4E5"/>
            </a:solidFill>
            <a:prstDash val="solid"/>
          </a:ln>
        </p:spPr>
      </p:sp>
      <p:sp>
        <p:nvSpPr>
          <p:cNvPr id="19" name="Shape 15"/>
          <p:cNvSpPr/>
          <p:nvPr/>
        </p:nvSpPr>
        <p:spPr>
          <a:xfrm>
            <a:off x="7614880" y="3080742"/>
            <a:ext cx="384453" cy="384453"/>
          </a:xfrm>
          <a:prstGeom prst="roundRect">
            <a:avLst>
              <a:gd name="adj" fmla="val 23782063"/>
            </a:avLst>
          </a:prstGeom>
          <a:solidFill>
            <a:srgbClr val="007EBD"/>
          </a:solidFill>
          <a:ln/>
        </p:spPr>
      </p:sp>
      <p:pic>
        <p:nvPicPr>
          <p:cNvPr id="20"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0608" y="3186351"/>
            <a:ext cx="172998" cy="172998"/>
          </a:xfrm>
          <a:prstGeom prst="rect">
            <a:avLst/>
          </a:prstGeom>
        </p:spPr>
      </p:pic>
      <p:sp>
        <p:nvSpPr>
          <p:cNvPr id="21" name="Text 16"/>
          <p:cNvSpPr/>
          <p:nvPr/>
        </p:nvSpPr>
        <p:spPr>
          <a:xfrm>
            <a:off x="7614880" y="3593306"/>
            <a:ext cx="1682115" cy="21026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Petrona Bold" pitchFamily="34" charset="0"/>
                <a:ea typeface="Petrona Bold" pitchFamily="34" charset="-122"/>
                <a:cs typeface="Petrona Bold" pitchFamily="34" charset="-120"/>
              </a:rPr>
              <a:t>Clothing</a:t>
            </a:r>
            <a:endParaRPr lang="en-US" sz="1300" dirty="0"/>
          </a:p>
        </p:txBody>
      </p:sp>
      <p:sp>
        <p:nvSpPr>
          <p:cNvPr id="22" name="Text 17"/>
          <p:cNvSpPr/>
          <p:nvPr/>
        </p:nvSpPr>
        <p:spPr>
          <a:xfrm>
            <a:off x="7614880" y="3931682"/>
            <a:ext cx="6374844" cy="204907"/>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Blouse ranks as the top-performing clothing item across all segments</a:t>
            </a:r>
            <a:endParaRPr lang="en-US" sz="1000" dirty="0"/>
          </a:p>
        </p:txBody>
      </p:sp>
      <p:sp>
        <p:nvSpPr>
          <p:cNvPr id="23" name="Shape 18"/>
          <p:cNvSpPr/>
          <p:nvPr/>
        </p:nvSpPr>
        <p:spPr>
          <a:xfrm>
            <a:off x="7479149" y="4400431"/>
            <a:ext cx="6646307" cy="1327309"/>
          </a:xfrm>
          <a:prstGeom prst="roundRect">
            <a:avLst>
              <a:gd name="adj" fmla="val 4056"/>
            </a:avLst>
          </a:prstGeom>
          <a:solidFill>
            <a:srgbClr val="CCEEFF"/>
          </a:solidFill>
          <a:ln w="7620">
            <a:solidFill>
              <a:srgbClr val="B2D4E5"/>
            </a:solidFill>
            <a:prstDash val="solid"/>
          </a:ln>
        </p:spPr>
      </p:sp>
      <p:sp>
        <p:nvSpPr>
          <p:cNvPr id="24" name="Shape 19"/>
          <p:cNvSpPr/>
          <p:nvPr/>
        </p:nvSpPr>
        <p:spPr>
          <a:xfrm>
            <a:off x="7614880" y="4536162"/>
            <a:ext cx="384453" cy="384453"/>
          </a:xfrm>
          <a:prstGeom prst="roundRect">
            <a:avLst>
              <a:gd name="adj" fmla="val 23782063"/>
            </a:avLst>
          </a:prstGeom>
          <a:solidFill>
            <a:srgbClr val="007EBD"/>
          </a:solidFill>
          <a:ln/>
        </p:spPr>
      </p:sp>
      <p:pic>
        <p:nvPicPr>
          <p:cNvPr id="25"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20608" y="4641771"/>
            <a:ext cx="172998" cy="172998"/>
          </a:xfrm>
          <a:prstGeom prst="rect">
            <a:avLst/>
          </a:prstGeom>
        </p:spPr>
      </p:pic>
      <p:sp>
        <p:nvSpPr>
          <p:cNvPr id="26" name="Text 20"/>
          <p:cNvSpPr/>
          <p:nvPr/>
        </p:nvSpPr>
        <p:spPr>
          <a:xfrm>
            <a:off x="7614880" y="5048726"/>
            <a:ext cx="1682115" cy="21026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Petrona Bold" pitchFamily="34" charset="0"/>
                <a:ea typeface="Petrona Bold" pitchFamily="34" charset="-122"/>
                <a:cs typeface="Petrona Bold" pitchFamily="34" charset="-120"/>
              </a:rPr>
              <a:t>Footwear</a:t>
            </a:r>
            <a:endParaRPr lang="en-US" sz="1300" dirty="0"/>
          </a:p>
        </p:txBody>
      </p:sp>
      <p:sp>
        <p:nvSpPr>
          <p:cNvPr id="27" name="Text 21"/>
          <p:cNvSpPr/>
          <p:nvPr/>
        </p:nvSpPr>
        <p:spPr>
          <a:xfrm>
            <a:off x="7614880" y="5387102"/>
            <a:ext cx="6374844" cy="204907"/>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Sandals dominate footwear sales with consistent customer demand</a:t>
            </a:r>
            <a:endParaRPr lang="en-US" sz="1000" dirty="0"/>
          </a:p>
        </p:txBody>
      </p:sp>
      <p:sp>
        <p:nvSpPr>
          <p:cNvPr id="28" name="Shape 22"/>
          <p:cNvSpPr/>
          <p:nvPr/>
        </p:nvSpPr>
        <p:spPr>
          <a:xfrm>
            <a:off x="7479149" y="5855851"/>
            <a:ext cx="6646307" cy="1327309"/>
          </a:xfrm>
          <a:prstGeom prst="roundRect">
            <a:avLst>
              <a:gd name="adj" fmla="val 4056"/>
            </a:avLst>
          </a:prstGeom>
          <a:solidFill>
            <a:srgbClr val="CCEEFF"/>
          </a:solidFill>
          <a:ln w="7620">
            <a:solidFill>
              <a:srgbClr val="B2D4E5"/>
            </a:solidFill>
            <a:prstDash val="solid"/>
          </a:ln>
        </p:spPr>
      </p:sp>
      <p:sp>
        <p:nvSpPr>
          <p:cNvPr id="29" name="Shape 23"/>
          <p:cNvSpPr/>
          <p:nvPr/>
        </p:nvSpPr>
        <p:spPr>
          <a:xfrm>
            <a:off x="7614880" y="5991582"/>
            <a:ext cx="384453" cy="384453"/>
          </a:xfrm>
          <a:prstGeom prst="roundRect">
            <a:avLst>
              <a:gd name="adj" fmla="val 23782063"/>
            </a:avLst>
          </a:prstGeom>
          <a:solidFill>
            <a:srgbClr val="007EBD"/>
          </a:solidFill>
          <a:ln/>
        </p:spPr>
      </p:sp>
      <p:pic>
        <p:nvPicPr>
          <p:cNvPr id="30"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20608" y="6097191"/>
            <a:ext cx="172998" cy="172998"/>
          </a:xfrm>
          <a:prstGeom prst="rect">
            <a:avLst/>
          </a:prstGeom>
        </p:spPr>
      </p:pic>
      <p:sp>
        <p:nvSpPr>
          <p:cNvPr id="31" name="Text 24"/>
          <p:cNvSpPr/>
          <p:nvPr/>
        </p:nvSpPr>
        <p:spPr>
          <a:xfrm>
            <a:off x="7614880" y="6504146"/>
            <a:ext cx="1682115" cy="21026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Petrona Bold" pitchFamily="34" charset="0"/>
                <a:ea typeface="Petrona Bold" pitchFamily="34" charset="-122"/>
                <a:cs typeface="Petrona Bold" pitchFamily="34" charset="-120"/>
              </a:rPr>
              <a:t>Outerwear</a:t>
            </a:r>
            <a:endParaRPr lang="en-US" sz="1300" dirty="0"/>
          </a:p>
        </p:txBody>
      </p:sp>
      <p:sp>
        <p:nvSpPr>
          <p:cNvPr id="32" name="Text 25"/>
          <p:cNvSpPr/>
          <p:nvPr/>
        </p:nvSpPr>
        <p:spPr>
          <a:xfrm>
            <a:off x="7614880" y="6842522"/>
            <a:ext cx="6374844" cy="204907"/>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Jacket emerges as the preferred outerwear choice amongst customers</a:t>
            </a:r>
            <a:endParaRPr lang="en-US" sz="1000" dirty="0"/>
          </a:p>
        </p:txBody>
      </p:sp>
      <p:sp>
        <p:nvSpPr>
          <p:cNvPr id="33" name="Text 26"/>
          <p:cNvSpPr/>
          <p:nvPr/>
        </p:nvSpPr>
        <p:spPr>
          <a:xfrm>
            <a:off x="512564" y="7471529"/>
            <a:ext cx="13605272" cy="409813"/>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Analysis reveals that repeat buyers (customers with more than 5 purchases) were significantly more likely to subscribe to the service, demonstrating a clear correlation between purchase frequency and subscription conversion rates. This insight is crucial for developing targeted subscription marketing campaigns.</a:t>
            </a:r>
            <a:endParaRPr lang="en-US" sz="1000" dirty="0"/>
          </a:p>
        </p:txBody>
      </p:sp>
      <p:sp>
        <p:nvSpPr>
          <p:cNvPr id="34" name="Rectangle 33">
            <a:extLst>
              <a:ext uri="{FF2B5EF4-FFF2-40B4-BE49-F238E27FC236}">
                <a16:creationId xmlns:a16="http://schemas.microsoft.com/office/drawing/2014/main" id="{D7366BC0-E583-0ED4-9A5F-33B95AD52E65}"/>
              </a:ext>
            </a:extLst>
          </p:cNvPr>
          <p:cNvSpPr/>
          <p:nvPr/>
        </p:nvSpPr>
        <p:spPr>
          <a:xfrm>
            <a:off x="12477105" y="7785853"/>
            <a:ext cx="2062976" cy="3786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6835" y="272891"/>
            <a:ext cx="4192072" cy="325636"/>
          </a:xfrm>
          <a:prstGeom prst="rect">
            <a:avLst/>
          </a:prstGeom>
          <a:noFill/>
          <a:ln/>
        </p:spPr>
        <p:txBody>
          <a:bodyPr wrap="none" lIns="0" tIns="0" rIns="0" bIns="0" rtlCol="0" anchor="t"/>
          <a:lstStyle/>
          <a:p>
            <a:pPr algn="ctr">
              <a:lnSpc>
                <a:spcPts val="2550"/>
              </a:lnSpc>
            </a:pPr>
            <a:r>
              <a:rPr lang="en-IN" sz="2400" b="1" dirty="0"/>
              <a:t>   Customer </a:t>
            </a:r>
            <a:r>
              <a:rPr lang="en-IN" sz="2400" b="1" dirty="0" err="1"/>
              <a:t>Behavior</a:t>
            </a:r>
            <a:r>
              <a:rPr lang="en-IN" sz="2400" b="1" dirty="0"/>
              <a:t> Dashboard</a:t>
            </a:r>
            <a:endParaRPr lang="en-US" sz="2400" b="1" dirty="0"/>
          </a:p>
        </p:txBody>
      </p:sp>
      <p:sp>
        <p:nvSpPr>
          <p:cNvPr id="4" name="Text 1"/>
          <p:cNvSpPr/>
          <p:nvPr/>
        </p:nvSpPr>
        <p:spPr>
          <a:xfrm>
            <a:off x="396835" y="8756094"/>
            <a:ext cx="1562933" cy="195382"/>
          </a:xfrm>
          <a:prstGeom prst="rect">
            <a:avLst/>
          </a:prstGeom>
          <a:noFill/>
          <a:ln/>
        </p:spPr>
        <p:txBody>
          <a:bodyPr wrap="none" lIns="0" tIns="0" rIns="0" bIns="0" rtlCol="0" anchor="t"/>
          <a:lstStyle/>
          <a:p>
            <a:pPr marL="0" indent="0" algn="l">
              <a:lnSpc>
                <a:spcPts val="1500"/>
              </a:lnSpc>
              <a:buNone/>
            </a:pPr>
            <a:r>
              <a:rPr lang="en-US" sz="1200" b="1" dirty="0">
                <a:solidFill>
                  <a:srgbClr val="000000"/>
                </a:solidFill>
                <a:latin typeface="Petrona Bold" pitchFamily="34" charset="0"/>
                <a:ea typeface="Petrona Bold" pitchFamily="34" charset="-122"/>
                <a:cs typeface="Petrona Bold" pitchFamily="34" charset="-120"/>
              </a:rPr>
              <a:t>Key Revenue Insights</a:t>
            </a:r>
            <a:endParaRPr lang="en-US" sz="1200" dirty="0"/>
          </a:p>
        </p:txBody>
      </p:sp>
      <p:sp>
        <p:nvSpPr>
          <p:cNvPr id="5" name="Text 2"/>
          <p:cNvSpPr/>
          <p:nvPr/>
        </p:nvSpPr>
        <p:spPr>
          <a:xfrm>
            <a:off x="396835" y="9050655"/>
            <a:ext cx="6797397" cy="317183"/>
          </a:xfrm>
          <a:prstGeom prst="rect">
            <a:avLst/>
          </a:prstGeom>
          <a:noFill/>
          <a:ln/>
        </p:spPr>
        <p:txBody>
          <a:bodyPr wrap="squar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Young Adults contribute the highest revenue to the business, generating approximately ₹1,85,000, followed by Middle-aged customers at ₹1,42,000. Adult customers contribute ₹98,000, whilst Senior customers account for ₹45,000 in revenue.</a:t>
            </a:r>
            <a:endParaRPr lang="en-US" sz="750" dirty="0"/>
          </a:p>
        </p:txBody>
      </p:sp>
      <p:sp>
        <p:nvSpPr>
          <p:cNvPr id="6" name="Text 3"/>
          <p:cNvSpPr/>
          <p:nvPr/>
        </p:nvSpPr>
        <p:spPr>
          <a:xfrm>
            <a:off x="396835" y="9457134"/>
            <a:ext cx="6797397" cy="317183"/>
          </a:xfrm>
          <a:prstGeom prst="rect">
            <a:avLst/>
          </a:prstGeom>
          <a:noFill/>
          <a:ln/>
        </p:spPr>
        <p:txBody>
          <a:bodyPr wrap="squar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This distribution suggests that marketing efforts should prioritise Young Adult and Middle-aged segments, whilst also exploring opportunities to increase engagement with Adult and Senior demographics through tailored product offerings and communication strategies.</a:t>
            </a:r>
            <a:endParaRPr lang="en-US" sz="750" dirty="0"/>
          </a:p>
        </p:txBody>
      </p:sp>
      <p:sp>
        <p:nvSpPr>
          <p:cNvPr id="7" name="Text 4"/>
          <p:cNvSpPr/>
          <p:nvPr/>
        </p:nvSpPr>
        <p:spPr>
          <a:xfrm>
            <a:off x="7443788" y="8818007"/>
            <a:ext cx="3336727" cy="327422"/>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39%</a:t>
            </a:r>
            <a:endParaRPr lang="en-US" sz="2550" dirty="0"/>
          </a:p>
        </p:txBody>
      </p:sp>
      <p:sp>
        <p:nvSpPr>
          <p:cNvPr id="8" name="Text 5"/>
          <p:cNvSpPr/>
          <p:nvPr/>
        </p:nvSpPr>
        <p:spPr>
          <a:xfrm>
            <a:off x="8460938" y="9269373"/>
            <a:ext cx="1302425" cy="162758"/>
          </a:xfrm>
          <a:prstGeom prst="rect">
            <a:avLst/>
          </a:prstGeom>
          <a:noFill/>
          <a:ln/>
        </p:spPr>
        <p:txBody>
          <a:bodyPr wrap="none" lIns="0" tIns="0" rIns="0" bIns="0" rtlCol="0" anchor="t"/>
          <a:lstStyle/>
          <a:p>
            <a:pPr marL="0" indent="0" algn="ctr">
              <a:lnSpc>
                <a:spcPts val="1250"/>
              </a:lnSpc>
              <a:buNone/>
            </a:pPr>
            <a:r>
              <a:rPr lang="en-US" sz="1000" b="1" dirty="0">
                <a:solidFill>
                  <a:srgbClr val="272525"/>
                </a:solidFill>
                <a:latin typeface="Petrona Bold" pitchFamily="34" charset="0"/>
                <a:ea typeface="Petrona Bold" pitchFamily="34" charset="-122"/>
                <a:cs typeface="Petrona Bold" pitchFamily="34" charset="-120"/>
              </a:rPr>
              <a:t>Young Adult Share</a:t>
            </a:r>
            <a:endParaRPr lang="en-US" sz="1000" dirty="0"/>
          </a:p>
        </p:txBody>
      </p:sp>
      <p:sp>
        <p:nvSpPr>
          <p:cNvPr id="9" name="Text 6"/>
          <p:cNvSpPr/>
          <p:nvPr/>
        </p:nvSpPr>
        <p:spPr>
          <a:xfrm>
            <a:off x="7443788" y="9531310"/>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72525"/>
                </a:solidFill>
                <a:latin typeface="Inter" pitchFamily="34" charset="0"/>
                <a:ea typeface="Inter" pitchFamily="34" charset="-122"/>
                <a:cs typeface="Inter" pitchFamily="34" charset="-120"/>
              </a:rPr>
              <a:t>Highest revenue contribution segment</a:t>
            </a:r>
            <a:endParaRPr lang="en-US" sz="750" dirty="0"/>
          </a:p>
        </p:txBody>
      </p:sp>
      <p:sp>
        <p:nvSpPr>
          <p:cNvPr id="10" name="Text 7"/>
          <p:cNvSpPr/>
          <p:nvPr/>
        </p:nvSpPr>
        <p:spPr>
          <a:xfrm>
            <a:off x="10904458" y="8818007"/>
            <a:ext cx="3336727" cy="327422"/>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30%</a:t>
            </a:r>
            <a:endParaRPr lang="en-US" sz="2550" dirty="0"/>
          </a:p>
        </p:txBody>
      </p:sp>
      <p:sp>
        <p:nvSpPr>
          <p:cNvPr id="11" name="Text 8"/>
          <p:cNvSpPr/>
          <p:nvPr/>
        </p:nvSpPr>
        <p:spPr>
          <a:xfrm>
            <a:off x="11921609" y="9269373"/>
            <a:ext cx="1302425" cy="162758"/>
          </a:xfrm>
          <a:prstGeom prst="rect">
            <a:avLst/>
          </a:prstGeom>
          <a:noFill/>
          <a:ln/>
        </p:spPr>
        <p:txBody>
          <a:bodyPr wrap="none" lIns="0" tIns="0" rIns="0" bIns="0" rtlCol="0" anchor="t"/>
          <a:lstStyle/>
          <a:p>
            <a:pPr marL="0" indent="0" algn="ctr">
              <a:lnSpc>
                <a:spcPts val="1250"/>
              </a:lnSpc>
              <a:buNone/>
            </a:pPr>
            <a:r>
              <a:rPr lang="en-US" sz="1000" b="1" dirty="0">
                <a:solidFill>
                  <a:srgbClr val="272525"/>
                </a:solidFill>
                <a:latin typeface="Petrona Bold" pitchFamily="34" charset="0"/>
                <a:ea typeface="Petrona Bold" pitchFamily="34" charset="-122"/>
                <a:cs typeface="Petrona Bold" pitchFamily="34" charset="-120"/>
              </a:rPr>
              <a:t>Middle-aged Share</a:t>
            </a:r>
            <a:endParaRPr lang="en-US" sz="1000" dirty="0"/>
          </a:p>
        </p:txBody>
      </p:sp>
      <p:sp>
        <p:nvSpPr>
          <p:cNvPr id="12" name="Text 9"/>
          <p:cNvSpPr/>
          <p:nvPr/>
        </p:nvSpPr>
        <p:spPr>
          <a:xfrm>
            <a:off x="10904458" y="9531310"/>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72525"/>
                </a:solidFill>
                <a:latin typeface="Inter" pitchFamily="34" charset="0"/>
                <a:ea typeface="Inter" pitchFamily="34" charset="-122"/>
                <a:cs typeface="Inter" pitchFamily="34" charset="-120"/>
              </a:rPr>
              <a:t>Second largest revenue contributor</a:t>
            </a:r>
            <a:endParaRPr lang="en-US" sz="750" dirty="0"/>
          </a:p>
        </p:txBody>
      </p:sp>
      <p:sp>
        <p:nvSpPr>
          <p:cNvPr id="13" name="Text 10"/>
          <p:cNvSpPr/>
          <p:nvPr/>
        </p:nvSpPr>
        <p:spPr>
          <a:xfrm>
            <a:off x="7443788" y="9937790"/>
            <a:ext cx="3336727" cy="327422"/>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21%</a:t>
            </a:r>
            <a:endParaRPr lang="en-US" sz="2550" dirty="0"/>
          </a:p>
        </p:txBody>
      </p:sp>
      <p:sp>
        <p:nvSpPr>
          <p:cNvPr id="14" name="Text 11"/>
          <p:cNvSpPr/>
          <p:nvPr/>
        </p:nvSpPr>
        <p:spPr>
          <a:xfrm>
            <a:off x="8460938" y="10389156"/>
            <a:ext cx="1302425" cy="162758"/>
          </a:xfrm>
          <a:prstGeom prst="rect">
            <a:avLst/>
          </a:prstGeom>
          <a:noFill/>
          <a:ln/>
        </p:spPr>
        <p:txBody>
          <a:bodyPr wrap="none" lIns="0" tIns="0" rIns="0" bIns="0" rtlCol="0" anchor="t"/>
          <a:lstStyle/>
          <a:p>
            <a:pPr marL="0" indent="0" algn="ctr">
              <a:lnSpc>
                <a:spcPts val="1250"/>
              </a:lnSpc>
              <a:buNone/>
            </a:pPr>
            <a:r>
              <a:rPr lang="en-US" sz="1000" b="1" dirty="0">
                <a:solidFill>
                  <a:srgbClr val="272525"/>
                </a:solidFill>
                <a:latin typeface="Petrona Bold" pitchFamily="34" charset="0"/>
                <a:ea typeface="Petrona Bold" pitchFamily="34" charset="-122"/>
                <a:cs typeface="Petrona Bold" pitchFamily="34" charset="-120"/>
              </a:rPr>
              <a:t>Adult Share</a:t>
            </a:r>
            <a:endParaRPr lang="en-US" sz="1000" dirty="0"/>
          </a:p>
        </p:txBody>
      </p:sp>
      <p:sp>
        <p:nvSpPr>
          <p:cNvPr id="15" name="Text 12"/>
          <p:cNvSpPr/>
          <p:nvPr/>
        </p:nvSpPr>
        <p:spPr>
          <a:xfrm>
            <a:off x="7443788" y="10651093"/>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72525"/>
                </a:solidFill>
                <a:latin typeface="Inter" pitchFamily="34" charset="0"/>
                <a:ea typeface="Inter" pitchFamily="34" charset="-122"/>
                <a:cs typeface="Inter" pitchFamily="34" charset="-120"/>
              </a:rPr>
              <a:t>Moderate revenue contribution</a:t>
            </a:r>
            <a:endParaRPr lang="en-US" sz="750" dirty="0"/>
          </a:p>
        </p:txBody>
      </p:sp>
      <p:sp>
        <p:nvSpPr>
          <p:cNvPr id="16" name="Text 13"/>
          <p:cNvSpPr/>
          <p:nvPr/>
        </p:nvSpPr>
        <p:spPr>
          <a:xfrm>
            <a:off x="10904458" y="9937790"/>
            <a:ext cx="3336727" cy="327422"/>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10%</a:t>
            </a:r>
            <a:endParaRPr lang="en-US" sz="2550" dirty="0"/>
          </a:p>
        </p:txBody>
      </p:sp>
      <p:sp>
        <p:nvSpPr>
          <p:cNvPr id="17" name="Text 14"/>
          <p:cNvSpPr/>
          <p:nvPr/>
        </p:nvSpPr>
        <p:spPr>
          <a:xfrm>
            <a:off x="11921609" y="10389156"/>
            <a:ext cx="1302425" cy="162758"/>
          </a:xfrm>
          <a:prstGeom prst="rect">
            <a:avLst/>
          </a:prstGeom>
          <a:noFill/>
          <a:ln/>
        </p:spPr>
        <p:txBody>
          <a:bodyPr wrap="none" lIns="0" tIns="0" rIns="0" bIns="0" rtlCol="0" anchor="t"/>
          <a:lstStyle/>
          <a:p>
            <a:pPr marL="0" indent="0" algn="ctr">
              <a:lnSpc>
                <a:spcPts val="1250"/>
              </a:lnSpc>
              <a:buNone/>
            </a:pPr>
            <a:r>
              <a:rPr lang="en-US" sz="1000" b="1" dirty="0">
                <a:solidFill>
                  <a:srgbClr val="272525"/>
                </a:solidFill>
                <a:latin typeface="Petrona Bold" pitchFamily="34" charset="0"/>
                <a:ea typeface="Petrona Bold" pitchFamily="34" charset="-122"/>
                <a:cs typeface="Petrona Bold" pitchFamily="34" charset="-120"/>
              </a:rPr>
              <a:t>Senior Share</a:t>
            </a:r>
            <a:endParaRPr lang="en-US" sz="1000" dirty="0"/>
          </a:p>
        </p:txBody>
      </p:sp>
      <p:sp>
        <p:nvSpPr>
          <p:cNvPr id="18" name="Text 15"/>
          <p:cNvSpPr/>
          <p:nvPr/>
        </p:nvSpPr>
        <p:spPr>
          <a:xfrm>
            <a:off x="10904458" y="10651093"/>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72525"/>
                </a:solidFill>
                <a:latin typeface="Inter" pitchFamily="34" charset="0"/>
                <a:ea typeface="Inter" pitchFamily="34" charset="-122"/>
                <a:cs typeface="Inter" pitchFamily="34" charset="-120"/>
              </a:rPr>
              <a:t>Opportunity for growth segment</a:t>
            </a:r>
            <a:endParaRPr lang="en-US" sz="750" dirty="0"/>
          </a:p>
        </p:txBody>
      </p:sp>
      <p:sp>
        <p:nvSpPr>
          <p:cNvPr id="19" name="Rectangle 18">
            <a:extLst>
              <a:ext uri="{FF2B5EF4-FFF2-40B4-BE49-F238E27FC236}">
                <a16:creationId xmlns:a16="http://schemas.microsoft.com/office/drawing/2014/main" id="{BD846257-1578-CF72-6B12-7D4F767BDD3E}"/>
              </a:ext>
            </a:extLst>
          </p:cNvPr>
          <p:cNvSpPr/>
          <p:nvPr/>
        </p:nvSpPr>
        <p:spPr>
          <a:xfrm>
            <a:off x="12477105" y="7785853"/>
            <a:ext cx="2062976" cy="3786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a:extLst>
              <a:ext uri="{FF2B5EF4-FFF2-40B4-BE49-F238E27FC236}">
                <a16:creationId xmlns:a16="http://schemas.microsoft.com/office/drawing/2014/main" id="{BE885B76-D390-13AC-65F7-B99629325EE9}"/>
              </a:ext>
            </a:extLst>
          </p:cNvPr>
          <p:cNvPicPr>
            <a:picLocks noChangeAspect="1"/>
          </p:cNvPicPr>
          <p:nvPr/>
        </p:nvPicPr>
        <p:blipFill rotWithShape="1">
          <a:blip r:embed="rId3">
            <a:extLst>
              <a:ext uri="{28A0092B-C50C-407E-A947-70E740481C1C}">
                <a14:useLocalDpi xmlns:a14="http://schemas.microsoft.com/office/drawing/2010/main" val="0"/>
              </a:ext>
            </a:extLst>
          </a:blip>
          <a:srcRect l="9705" t="12291" r="13317" b="12783"/>
          <a:stretch>
            <a:fillRect/>
          </a:stretch>
        </p:blipFill>
        <p:spPr bwMode="auto">
          <a:xfrm>
            <a:off x="733660" y="697706"/>
            <a:ext cx="13420256" cy="7349309"/>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AB903-3276-DB18-1F11-6636A72E228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8990DA3-848C-4843-4F11-3D637BB87276}"/>
              </a:ext>
            </a:extLst>
          </p:cNvPr>
          <p:cNvSpPr/>
          <p:nvPr/>
        </p:nvSpPr>
        <p:spPr>
          <a:xfrm>
            <a:off x="396835" y="272891"/>
            <a:ext cx="4192072" cy="325636"/>
          </a:xfrm>
          <a:prstGeom prst="rect">
            <a:avLst/>
          </a:prstGeom>
          <a:noFill/>
          <a:ln/>
        </p:spPr>
        <p:txBody>
          <a:bodyPr wrap="none" lIns="0" tIns="0" rIns="0" bIns="0" rtlCol="0" anchor="t"/>
          <a:lstStyle/>
          <a:p>
            <a:pPr algn="ctr">
              <a:lnSpc>
                <a:spcPts val="2550"/>
              </a:lnSpc>
            </a:pPr>
            <a:r>
              <a:rPr lang="en-IN" sz="2400" b="1" dirty="0">
                <a:effectLst/>
              </a:rPr>
              <a:t>         Demographics &amp; Revenue Insights</a:t>
            </a:r>
            <a:endParaRPr lang="en-US" sz="2400" b="1" dirty="0"/>
          </a:p>
        </p:txBody>
      </p:sp>
      <p:sp>
        <p:nvSpPr>
          <p:cNvPr id="4" name="Text 1">
            <a:extLst>
              <a:ext uri="{FF2B5EF4-FFF2-40B4-BE49-F238E27FC236}">
                <a16:creationId xmlns:a16="http://schemas.microsoft.com/office/drawing/2014/main" id="{2DA2D658-DA96-CCD0-C3F5-B779AD9966D3}"/>
              </a:ext>
            </a:extLst>
          </p:cNvPr>
          <p:cNvSpPr/>
          <p:nvPr/>
        </p:nvSpPr>
        <p:spPr>
          <a:xfrm>
            <a:off x="396835" y="8756094"/>
            <a:ext cx="1562933" cy="195382"/>
          </a:xfrm>
          <a:prstGeom prst="rect">
            <a:avLst/>
          </a:prstGeom>
          <a:noFill/>
          <a:ln/>
        </p:spPr>
        <p:txBody>
          <a:bodyPr wrap="none" lIns="0" tIns="0" rIns="0" bIns="0" rtlCol="0" anchor="t"/>
          <a:lstStyle/>
          <a:p>
            <a:pPr marL="0" indent="0" algn="l">
              <a:lnSpc>
                <a:spcPts val="1500"/>
              </a:lnSpc>
              <a:buNone/>
            </a:pPr>
            <a:r>
              <a:rPr lang="en-US" sz="1200" b="1" dirty="0">
                <a:solidFill>
                  <a:srgbClr val="000000"/>
                </a:solidFill>
                <a:latin typeface="Petrona Bold" pitchFamily="34" charset="0"/>
                <a:ea typeface="Petrona Bold" pitchFamily="34" charset="-122"/>
                <a:cs typeface="Petrona Bold" pitchFamily="34" charset="-120"/>
              </a:rPr>
              <a:t>Key Revenue Insights</a:t>
            </a:r>
            <a:endParaRPr lang="en-US" sz="1200" dirty="0"/>
          </a:p>
        </p:txBody>
      </p:sp>
      <p:sp>
        <p:nvSpPr>
          <p:cNvPr id="5" name="Text 2">
            <a:extLst>
              <a:ext uri="{FF2B5EF4-FFF2-40B4-BE49-F238E27FC236}">
                <a16:creationId xmlns:a16="http://schemas.microsoft.com/office/drawing/2014/main" id="{876DB896-B1E8-A2A3-1FE5-7B92C3B551C3}"/>
              </a:ext>
            </a:extLst>
          </p:cNvPr>
          <p:cNvSpPr/>
          <p:nvPr/>
        </p:nvSpPr>
        <p:spPr>
          <a:xfrm>
            <a:off x="396835" y="9050655"/>
            <a:ext cx="6797397" cy="317183"/>
          </a:xfrm>
          <a:prstGeom prst="rect">
            <a:avLst/>
          </a:prstGeom>
          <a:noFill/>
          <a:ln/>
        </p:spPr>
        <p:txBody>
          <a:bodyPr wrap="squar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Young Adults contribute the highest revenue to the business, generating approximately ₹1,85,000, followed by Middle-aged customers at ₹1,42,000. Adult customers contribute ₹98,000, whilst Senior customers account for ₹45,000 in revenue.</a:t>
            </a:r>
            <a:endParaRPr lang="en-US" sz="750" dirty="0"/>
          </a:p>
        </p:txBody>
      </p:sp>
      <p:sp>
        <p:nvSpPr>
          <p:cNvPr id="6" name="Text 3">
            <a:extLst>
              <a:ext uri="{FF2B5EF4-FFF2-40B4-BE49-F238E27FC236}">
                <a16:creationId xmlns:a16="http://schemas.microsoft.com/office/drawing/2014/main" id="{1A3B1B84-A4D2-41DE-95DE-C73A8B4A6E13}"/>
              </a:ext>
            </a:extLst>
          </p:cNvPr>
          <p:cNvSpPr/>
          <p:nvPr/>
        </p:nvSpPr>
        <p:spPr>
          <a:xfrm>
            <a:off x="396835" y="9457134"/>
            <a:ext cx="6797397" cy="317183"/>
          </a:xfrm>
          <a:prstGeom prst="rect">
            <a:avLst/>
          </a:prstGeom>
          <a:noFill/>
          <a:ln/>
        </p:spPr>
        <p:txBody>
          <a:bodyPr wrap="squar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This distribution suggests that marketing efforts should prioritise Young Adult and Middle-aged segments, whilst also exploring opportunities to increase engagement with Adult and Senior demographics through tailored product offerings and communication strategies.</a:t>
            </a:r>
            <a:endParaRPr lang="en-US" sz="750" dirty="0"/>
          </a:p>
        </p:txBody>
      </p:sp>
      <p:sp>
        <p:nvSpPr>
          <p:cNvPr id="7" name="Text 4">
            <a:extLst>
              <a:ext uri="{FF2B5EF4-FFF2-40B4-BE49-F238E27FC236}">
                <a16:creationId xmlns:a16="http://schemas.microsoft.com/office/drawing/2014/main" id="{70FEDD92-058D-37D6-3300-7554E4895857}"/>
              </a:ext>
            </a:extLst>
          </p:cNvPr>
          <p:cNvSpPr/>
          <p:nvPr/>
        </p:nvSpPr>
        <p:spPr>
          <a:xfrm>
            <a:off x="7443788" y="8818007"/>
            <a:ext cx="3336727" cy="327422"/>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39%</a:t>
            </a:r>
            <a:endParaRPr lang="en-US" sz="2550" dirty="0"/>
          </a:p>
        </p:txBody>
      </p:sp>
      <p:sp>
        <p:nvSpPr>
          <p:cNvPr id="8" name="Text 5">
            <a:extLst>
              <a:ext uri="{FF2B5EF4-FFF2-40B4-BE49-F238E27FC236}">
                <a16:creationId xmlns:a16="http://schemas.microsoft.com/office/drawing/2014/main" id="{479FD84C-DCA7-C37B-F349-E81E470F4A97}"/>
              </a:ext>
            </a:extLst>
          </p:cNvPr>
          <p:cNvSpPr/>
          <p:nvPr/>
        </p:nvSpPr>
        <p:spPr>
          <a:xfrm>
            <a:off x="8460938" y="9269373"/>
            <a:ext cx="1302425" cy="162758"/>
          </a:xfrm>
          <a:prstGeom prst="rect">
            <a:avLst/>
          </a:prstGeom>
          <a:noFill/>
          <a:ln/>
        </p:spPr>
        <p:txBody>
          <a:bodyPr wrap="none" lIns="0" tIns="0" rIns="0" bIns="0" rtlCol="0" anchor="t"/>
          <a:lstStyle/>
          <a:p>
            <a:pPr marL="0" indent="0" algn="ctr">
              <a:lnSpc>
                <a:spcPts val="1250"/>
              </a:lnSpc>
              <a:buNone/>
            </a:pPr>
            <a:r>
              <a:rPr lang="en-US" sz="1000" b="1" dirty="0">
                <a:solidFill>
                  <a:srgbClr val="272525"/>
                </a:solidFill>
                <a:latin typeface="Petrona Bold" pitchFamily="34" charset="0"/>
                <a:ea typeface="Petrona Bold" pitchFamily="34" charset="-122"/>
                <a:cs typeface="Petrona Bold" pitchFamily="34" charset="-120"/>
              </a:rPr>
              <a:t>Young Adult Share</a:t>
            </a:r>
            <a:endParaRPr lang="en-US" sz="1000" dirty="0"/>
          </a:p>
        </p:txBody>
      </p:sp>
      <p:sp>
        <p:nvSpPr>
          <p:cNvPr id="9" name="Text 6">
            <a:extLst>
              <a:ext uri="{FF2B5EF4-FFF2-40B4-BE49-F238E27FC236}">
                <a16:creationId xmlns:a16="http://schemas.microsoft.com/office/drawing/2014/main" id="{277E920E-11E9-8C8C-BB3F-A381005222E7}"/>
              </a:ext>
            </a:extLst>
          </p:cNvPr>
          <p:cNvSpPr/>
          <p:nvPr/>
        </p:nvSpPr>
        <p:spPr>
          <a:xfrm>
            <a:off x="7443788" y="9531310"/>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72525"/>
                </a:solidFill>
                <a:latin typeface="Inter" pitchFamily="34" charset="0"/>
                <a:ea typeface="Inter" pitchFamily="34" charset="-122"/>
                <a:cs typeface="Inter" pitchFamily="34" charset="-120"/>
              </a:rPr>
              <a:t>Highest revenue contribution segment</a:t>
            </a:r>
            <a:endParaRPr lang="en-US" sz="750" dirty="0"/>
          </a:p>
        </p:txBody>
      </p:sp>
      <p:sp>
        <p:nvSpPr>
          <p:cNvPr id="10" name="Text 7">
            <a:extLst>
              <a:ext uri="{FF2B5EF4-FFF2-40B4-BE49-F238E27FC236}">
                <a16:creationId xmlns:a16="http://schemas.microsoft.com/office/drawing/2014/main" id="{3E70A7B4-AF22-F7F1-564E-1E8AFDE7E215}"/>
              </a:ext>
            </a:extLst>
          </p:cNvPr>
          <p:cNvSpPr/>
          <p:nvPr/>
        </p:nvSpPr>
        <p:spPr>
          <a:xfrm>
            <a:off x="10904458" y="8818007"/>
            <a:ext cx="3336727" cy="327422"/>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30%</a:t>
            </a:r>
            <a:endParaRPr lang="en-US" sz="2550" dirty="0"/>
          </a:p>
        </p:txBody>
      </p:sp>
      <p:sp>
        <p:nvSpPr>
          <p:cNvPr id="11" name="Text 8">
            <a:extLst>
              <a:ext uri="{FF2B5EF4-FFF2-40B4-BE49-F238E27FC236}">
                <a16:creationId xmlns:a16="http://schemas.microsoft.com/office/drawing/2014/main" id="{8FB75675-31D2-9EFC-4E95-E8E77C574F2E}"/>
              </a:ext>
            </a:extLst>
          </p:cNvPr>
          <p:cNvSpPr/>
          <p:nvPr/>
        </p:nvSpPr>
        <p:spPr>
          <a:xfrm>
            <a:off x="11921609" y="9269373"/>
            <a:ext cx="1302425" cy="162758"/>
          </a:xfrm>
          <a:prstGeom prst="rect">
            <a:avLst/>
          </a:prstGeom>
          <a:noFill/>
          <a:ln/>
        </p:spPr>
        <p:txBody>
          <a:bodyPr wrap="none" lIns="0" tIns="0" rIns="0" bIns="0" rtlCol="0" anchor="t"/>
          <a:lstStyle/>
          <a:p>
            <a:pPr marL="0" indent="0" algn="ctr">
              <a:lnSpc>
                <a:spcPts val="1250"/>
              </a:lnSpc>
              <a:buNone/>
            </a:pPr>
            <a:r>
              <a:rPr lang="en-US" sz="1000" b="1" dirty="0">
                <a:solidFill>
                  <a:srgbClr val="272525"/>
                </a:solidFill>
                <a:latin typeface="Petrona Bold" pitchFamily="34" charset="0"/>
                <a:ea typeface="Petrona Bold" pitchFamily="34" charset="-122"/>
                <a:cs typeface="Petrona Bold" pitchFamily="34" charset="-120"/>
              </a:rPr>
              <a:t>Middle-aged Share</a:t>
            </a:r>
            <a:endParaRPr lang="en-US" sz="1000" dirty="0"/>
          </a:p>
        </p:txBody>
      </p:sp>
      <p:sp>
        <p:nvSpPr>
          <p:cNvPr id="12" name="Text 9">
            <a:extLst>
              <a:ext uri="{FF2B5EF4-FFF2-40B4-BE49-F238E27FC236}">
                <a16:creationId xmlns:a16="http://schemas.microsoft.com/office/drawing/2014/main" id="{03A6577C-B44C-15A1-953F-330A617132AB}"/>
              </a:ext>
            </a:extLst>
          </p:cNvPr>
          <p:cNvSpPr/>
          <p:nvPr/>
        </p:nvSpPr>
        <p:spPr>
          <a:xfrm>
            <a:off x="10904458" y="9531310"/>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72525"/>
                </a:solidFill>
                <a:latin typeface="Inter" pitchFamily="34" charset="0"/>
                <a:ea typeface="Inter" pitchFamily="34" charset="-122"/>
                <a:cs typeface="Inter" pitchFamily="34" charset="-120"/>
              </a:rPr>
              <a:t>Second largest revenue contributor</a:t>
            </a:r>
            <a:endParaRPr lang="en-US" sz="750" dirty="0"/>
          </a:p>
        </p:txBody>
      </p:sp>
      <p:sp>
        <p:nvSpPr>
          <p:cNvPr id="13" name="Text 10">
            <a:extLst>
              <a:ext uri="{FF2B5EF4-FFF2-40B4-BE49-F238E27FC236}">
                <a16:creationId xmlns:a16="http://schemas.microsoft.com/office/drawing/2014/main" id="{CCBE7A21-10A6-D138-9445-42334A604C56}"/>
              </a:ext>
            </a:extLst>
          </p:cNvPr>
          <p:cNvSpPr/>
          <p:nvPr/>
        </p:nvSpPr>
        <p:spPr>
          <a:xfrm>
            <a:off x="7443788" y="9937790"/>
            <a:ext cx="3336727" cy="327422"/>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21%</a:t>
            </a:r>
            <a:endParaRPr lang="en-US" sz="2550" dirty="0"/>
          </a:p>
        </p:txBody>
      </p:sp>
      <p:sp>
        <p:nvSpPr>
          <p:cNvPr id="14" name="Text 11">
            <a:extLst>
              <a:ext uri="{FF2B5EF4-FFF2-40B4-BE49-F238E27FC236}">
                <a16:creationId xmlns:a16="http://schemas.microsoft.com/office/drawing/2014/main" id="{678B4869-7459-5893-46FC-02FF1D4AC167}"/>
              </a:ext>
            </a:extLst>
          </p:cNvPr>
          <p:cNvSpPr/>
          <p:nvPr/>
        </p:nvSpPr>
        <p:spPr>
          <a:xfrm>
            <a:off x="8460938" y="10389156"/>
            <a:ext cx="1302425" cy="162758"/>
          </a:xfrm>
          <a:prstGeom prst="rect">
            <a:avLst/>
          </a:prstGeom>
          <a:noFill/>
          <a:ln/>
        </p:spPr>
        <p:txBody>
          <a:bodyPr wrap="none" lIns="0" tIns="0" rIns="0" bIns="0" rtlCol="0" anchor="t"/>
          <a:lstStyle/>
          <a:p>
            <a:pPr marL="0" indent="0" algn="ctr">
              <a:lnSpc>
                <a:spcPts val="1250"/>
              </a:lnSpc>
              <a:buNone/>
            </a:pPr>
            <a:r>
              <a:rPr lang="en-US" sz="1000" b="1" dirty="0">
                <a:solidFill>
                  <a:srgbClr val="272525"/>
                </a:solidFill>
                <a:latin typeface="Petrona Bold" pitchFamily="34" charset="0"/>
                <a:ea typeface="Petrona Bold" pitchFamily="34" charset="-122"/>
                <a:cs typeface="Petrona Bold" pitchFamily="34" charset="-120"/>
              </a:rPr>
              <a:t>Adult Share</a:t>
            </a:r>
            <a:endParaRPr lang="en-US" sz="1000" dirty="0"/>
          </a:p>
        </p:txBody>
      </p:sp>
      <p:sp>
        <p:nvSpPr>
          <p:cNvPr id="15" name="Text 12">
            <a:extLst>
              <a:ext uri="{FF2B5EF4-FFF2-40B4-BE49-F238E27FC236}">
                <a16:creationId xmlns:a16="http://schemas.microsoft.com/office/drawing/2014/main" id="{D3E19D33-0D3B-448D-ACF8-908CB699352E}"/>
              </a:ext>
            </a:extLst>
          </p:cNvPr>
          <p:cNvSpPr/>
          <p:nvPr/>
        </p:nvSpPr>
        <p:spPr>
          <a:xfrm>
            <a:off x="7443788" y="10651093"/>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72525"/>
                </a:solidFill>
                <a:latin typeface="Inter" pitchFamily="34" charset="0"/>
                <a:ea typeface="Inter" pitchFamily="34" charset="-122"/>
                <a:cs typeface="Inter" pitchFamily="34" charset="-120"/>
              </a:rPr>
              <a:t>Moderate revenue contribution</a:t>
            </a:r>
            <a:endParaRPr lang="en-US" sz="750" dirty="0"/>
          </a:p>
        </p:txBody>
      </p:sp>
      <p:sp>
        <p:nvSpPr>
          <p:cNvPr id="16" name="Text 13">
            <a:extLst>
              <a:ext uri="{FF2B5EF4-FFF2-40B4-BE49-F238E27FC236}">
                <a16:creationId xmlns:a16="http://schemas.microsoft.com/office/drawing/2014/main" id="{BCCD5152-E246-9B16-597B-77904D45142F}"/>
              </a:ext>
            </a:extLst>
          </p:cNvPr>
          <p:cNvSpPr/>
          <p:nvPr/>
        </p:nvSpPr>
        <p:spPr>
          <a:xfrm>
            <a:off x="10904458" y="9937790"/>
            <a:ext cx="3336727" cy="327422"/>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10%</a:t>
            </a:r>
            <a:endParaRPr lang="en-US" sz="2550" dirty="0"/>
          </a:p>
        </p:txBody>
      </p:sp>
      <p:sp>
        <p:nvSpPr>
          <p:cNvPr id="17" name="Text 14">
            <a:extLst>
              <a:ext uri="{FF2B5EF4-FFF2-40B4-BE49-F238E27FC236}">
                <a16:creationId xmlns:a16="http://schemas.microsoft.com/office/drawing/2014/main" id="{6D5D476B-16BD-36AE-BC2E-F75CE5CC091E}"/>
              </a:ext>
            </a:extLst>
          </p:cNvPr>
          <p:cNvSpPr/>
          <p:nvPr/>
        </p:nvSpPr>
        <p:spPr>
          <a:xfrm>
            <a:off x="11921609" y="10389156"/>
            <a:ext cx="1302425" cy="162758"/>
          </a:xfrm>
          <a:prstGeom prst="rect">
            <a:avLst/>
          </a:prstGeom>
          <a:noFill/>
          <a:ln/>
        </p:spPr>
        <p:txBody>
          <a:bodyPr wrap="none" lIns="0" tIns="0" rIns="0" bIns="0" rtlCol="0" anchor="t"/>
          <a:lstStyle/>
          <a:p>
            <a:pPr marL="0" indent="0" algn="ctr">
              <a:lnSpc>
                <a:spcPts val="1250"/>
              </a:lnSpc>
              <a:buNone/>
            </a:pPr>
            <a:r>
              <a:rPr lang="en-US" sz="1000" b="1" dirty="0">
                <a:solidFill>
                  <a:srgbClr val="272525"/>
                </a:solidFill>
                <a:latin typeface="Petrona Bold" pitchFamily="34" charset="0"/>
                <a:ea typeface="Petrona Bold" pitchFamily="34" charset="-122"/>
                <a:cs typeface="Petrona Bold" pitchFamily="34" charset="-120"/>
              </a:rPr>
              <a:t>Senior Share</a:t>
            </a:r>
            <a:endParaRPr lang="en-US" sz="1000" dirty="0"/>
          </a:p>
        </p:txBody>
      </p:sp>
      <p:sp>
        <p:nvSpPr>
          <p:cNvPr id="18" name="Text 15">
            <a:extLst>
              <a:ext uri="{FF2B5EF4-FFF2-40B4-BE49-F238E27FC236}">
                <a16:creationId xmlns:a16="http://schemas.microsoft.com/office/drawing/2014/main" id="{0AB8EBE4-FD96-4128-0F73-CD60E3FEE3F6}"/>
              </a:ext>
            </a:extLst>
          </p:cNvPr>
          <p:cNvSpPr/>
          <p:nvPr/>
        </p:nvSpPr>
        <p:spPr>
          <a:xfrm>
            <a:off x="10904458" y="10651093"/>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72525"/>
                </a:solidFill>
                <a:latin typeface="Inter" pitchFamily="34" charset="0"/>
                <a:ea typeface="Inter" pitchFamily="34" charset="-122"/>
                <a:cs typeface="Inter" pitchFamily="34" charset="-120"/>
              </a:rPr>
              <a:t>Opportunity for growth segment</a:t>
            </a:r>
            <a:endParaRPr lang="en-US" sz="750" dirty="0"/>
          </a:p>
        </p:txBody>
      </p:sp>
      <p:sp>
        <p:nvSpPr>
          <p:cNvPr id="19" name="Rectangle 18">
            <a:extLst>
              <a:ext uri="{FF2B5EF4-FFF2-40B4-BE49-F238E27FC236}">
                <a16:creationId xmlns:a16="http://schemas.microsoft.com/office/drawing/2014/main" id="{E2CF6680-6846-DC77-6835-9C57D013FD2F}"/>
              </a:ext>
            </a:extLst>
          </p:cNvPr>
          <p:cNvSpPr/>
          <p:nvPr/>
        </p:nvSpPr>
        <p:spPr>
          <a:xfrm>
            <a:off x="12477105" y="7785853"/>
            <a:ext cx="2062976" cy="3786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DB6F7D5F-0A80-B311-67B3-67A68A0BA891}"/>
              </a:ext>
            </a:extLst>
          </p:cNvPr>
          <p:cNvPicPr>
            <a:picLocks noChangeAspect="1"/>
          </p:cNvPicPr>
          <p:nvPr/>
        </p:nvPicPr>
        <p:blipFill rotWithShape="1">
          <a:blip r:embed="rId3">
            <a:extLst>
              <a:ext uri="{28A0092B-C50C-407E-A947-70E740481C1C}">
                <a14:useLocalDpi xmlns:a14="http://schemas.microsoft.com/office/drawing/2010/main" val="0"/>
              </a:ext>
            </a:extLst>
          </a:blip>
          <a:srcRect l="9986" t="12764" r="13714" b="12783"/>
          <a:stretch>
            <a:fillRect/>
          </a:stretch>
        </p:blipFill>
        <p:spPr bwMode="auto">
          <a:xfrm>
            <a:off x="765647" y="823137"/>
            <a:ext cx="13356282" cy="73414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53619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8F1FB-18B1-704F-4FDE-B59FF8D0972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6E84075-7227-EC1A-5A80-06F2CBEBC3AE}"/>
              </a:ext>
            </a:extLst>
          </p:cNvPr>
          <p:cNvSpPr/>
          <p:nvPr/>
        </p:nvSpPr>
        <p:spPr>
          <a:xfrm>
            <a:off x="586403" y="272891"/>
            <a:ext cx="4192072" cy="325636"/>
          </a:xfrm>
          <a:prstGeom prst="rect">
            <a:avLst/>
          </a:prstGeom>
          <a:noFill/>
          <a:ln/>
        </p:spPr>
        <p:txBody>
          <a:bodyPr wrap="none" lIns="0" tIns="0" rIns="0" bIns="0" rtlCol="0" anchor="t"/>
          <a:lstStyle/>
          <a:p>
            <a:pPr algn="ctr">
              <a:lnSpc>
                <a:spcPts val="2550"/>
              </a:lnSpc>
            </a:pPr>
            <a:r>
              <a:rPr lang="en-IN" sz="2400" b="1" dirty="0">
                <a:effectLst/>
              </a:rPr>
              <a:t>Product &amp; Category Performance</a:t>
            </a:r>
            <a:endParaRPr lang="en-US" sz="2400" b="1" dirty="0"/>
          </a:p>
        </p:txBody>
      </p:sp>
      <p:sp>
        <p:nvSpPr>
          <p:cNvPr id="4" name="Text 1">
            <a:extLst>
              <a:ext uri="{FF2B5EF4-FFF2-40B4-BE49-F238E27FC236}">
                <a16:creationId xmlns:a16="http://schemas.microsoft.com/office/drawing/2014/main" id="{FE58A82F-E462-2341-5D6B-CD039D06FE37}"/>
              </a:ext>
            </a:extLst>
          </p:cNvPr>
          <p:cNvSpPr/>
          <p:nvPr/>
        </p:nvSpPr>
        <p:spPr>
          <a:xfrm>
            <a:off x="396835" y="8756094"/>
            <a:ext cx="1562933" cy="195382"/>
          </a:xfrm>
          <a:prstGeom prst="rect">
            <a:avLst/>
          </a:prstGeom>
          <a:noFill/>
          <a:ln/>
        </p:spPr>
        <p:txBody>
          <a:bodyPr wrap="none" lIns="0" tIns="0" rIns="0" bIns="0" rtlCol="0" anchor="t"/>
          <a:lstStyle/>
          <a:p>
            <a:pPr marL="0" indent="0" algn="l">
              <a:lnSpc>
                <a:spcPts val="1500"/>
              </a:lnSpc>
              <a:buNone/>
            </a:pPr>
            <a:r>
              <a:rPr lang="en-US" sz="1200" b="1" dirty="0">
                <a:solidFill>
                  <a:srgbClr val="000000"/>
                </a:solidFill>
                <a:latin typeface="Petrona Bold" pitchFamily="34" charset="0"/>
                <a:ea typeface="Petrona Bold" pitchFamily="34" charset="-122"/>
                <a:cs typeface="Petrona Bold" pitchFamily="34" charset="-120"/>
              </a:rPr>
              <a:t>Key Revenue Insights</a:t>
            </a:r>
            <a:endParaRPr lang="en-US" sz="1200" dirty="0"/>
          </a:p>
        </p:txBody>
      </p:sp>
      <p:sp>
        <p:nvSpPr>
          <p:cNvPr id="5" name="Text 2">
            <a:extLst>
              <a:ext uri="{FF2B5EF4-FFF2-40B4-BE49-F238E27FC236}">
                <a16:creationId xmlns:a16="http://schemas.microsoft.com/office/drawing/2014/main" id="{0B530BC9-8684-8DF8-67F2-BA5A58464ACF}"/>
              </a:ext>
            </a:extLst>
          </p:cNvPr>
          <p:cNvSpPr/>
          <p:nvPr/>
        </p:nvSpPr>
        <p:spPr>
          <a:xfrm>
            <a:off x="396835" y="9050655"/>
            <a:ext cx="6797397" cy="317183"/>
          </a:xfrm>
          <a:prstGeom prst="rect">
            <a:avLst/>
          </a:prstGeom>
          <a:noFill/>
          <a:ln/>
        </p:spPr>
        <p:txBody>
          <a:bodyPr wrap="squar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Young Adults contribute the highest revenue to the business, generating approximately ₹1,85,000, followed by Middle-aged customers at ₹1,42,000. Adult customers contribute ₹98,000, whilst Senior customers account for ₹45,000 in revenue.</a:t>
            </a:r>
            <a:endParaRPr lang="en-US" sz="750" dirty="0"/>
          </a:p>
        </p:txBody>
      </p:sp>
      <p:sp>
        <p:nvSpPr>
          <p:cNvPr id="6" name="Text 3">
            <a:extLst>
              <a:ext uri="{FF2B5EF4-FFF2-40B4-BE49-F238E27FC236}">
                <a16:creationId xmlns:a16="http://schemas.microsoft.com/office/drawing/2014/main" id="{986A2DC0-78F7-96C5-C594-4F3378BC254D}"/>
              </a:ext>
            </a:extLst>
          </p:cNvPr>
          <p:cNvSpPr/>
          <p:nvPr/>
        </p:nvSpPr>
        <p:spPr>
          <a:xfrm>
            <a:off x="396835" y="9457134"/>
            <a:ext cx="6797397" cy="317183"/>
          </a:xfrm>
          <a:prstGeom prst="rect">
            <a:avLst/>
          </a:prstGeom>
          <a:noFill/>
          <a:ln/>
        </p:spPr>
        <p:txBody>
          <a:bodyPr wrap="squar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This distribution suggests that marketing efforts should prioritise Young Adult and Middle-aged segments, whilst also exploring opportunities to increase engagement with Adult and Senior demographics through tailored product offerings and communication strategies.</a:t>
            </a:r>
            <a:endParaRPr lang="en-US" sz="750" dirty="0"/>
          </a:p>
        </p:txBody>
      </p:sp>
      <p:sp>
        <p:nvSpPr>
          <p:cNvPr id="7" name="Text 4">
            <a:extLst>
              <a:ext uri="{FF2B5EF4-FFF2-40B4-BE49-F238E27FC236}">
                <a16:creationId xmlns:a16="http://schemas.microsoft.com/office/drawing/2014/main" id="{7CF2FF1D-BB2A-8394-67DD-2D3030D4190E}"/>
              </a:ext>
            </a:extLst>
          </p:cNvPr>
          <p:cNvSpPr/>
          <p:nvPr/>
        </p:nvSpPr>
        <p:spPr>
          <a:xfrm>
            <a:off x="7443788" y="8818007"/>
            <a:ext cx="3336727" cy="327422"/>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39%</a:t>
            </a:r>
            <a:endParaRPr lang="en-US" sz="2550" dirty="0"/>
          </a:p>
        </p:txBody>
      </p:sp>
      <p:sp>
        <p:nvSpPr>
          <p:cNvPr id="8" name="Text 5">
            <a:extLst>
              <a:ext uri="{FF2B5EF4-FFF2-40B4-BE49-F238E27FC236}">
                <a16:creationId xmlns:a16="http://schemas.microsoft.com/office/drawing/2014/main" id="{BC9AB36D-6900-47B1-3D6E-9BE1799C9E70}"/>
              </a:ext>
            </a:extLst>
          </p:cNvPr>
          <p:cNvSpPr/>
          <p:nvPr/>
        </p:nvSpPr>
        <p:spPr>
          <a:xfrm>
            <a:off x="8460938" y="9269373"/>
            <a:ext cx="1302425" cy="162758"/>
          </a:xfrm>
          <a:prstGeom prst="rect">
            <a:avLst/>
          </a:prstGeom>
          <a:noFill/>
          <a:ln/>
        </p:spPr>
        <p:txBody>
          <a:bodyPr wrap="none" lIns="0" tIns="0" rIns="0" bIns="0" rtlCol="0" anchor="t"/>
          <a:lstStyle/>
          <a:p>
            <a:pPr marL="0" indent="0" algn="ctr">
              <a:lnSpc>
                <a:spcPts val="1250"/>
              </a:lnSpc>
              <a:buNone/>
            </a:pPr>
            <a:r>
              <a:rPr lang="en-US" sz="1000" b="1" dirty="0">
                <a:solidFill>
                  <a:srgbClr val="272525"/>
                </a:solidFill>
                <a:latin typeface="Petrona Bold" pitchFamily="34" charset="0"/>
                <a:ea typeface="Petrona Bold" pitchFamily="34" charset="-122"/>
                <a:cs typeface="Petrona Bold" pitchFamily="34" charset="-120"/>
              </a:rPr>
              <a:t>Young Adult Share</a:t>
            </a:r>
            <a:endParaRPr lang="en-US" sz="1000" dirty="0"/>
          </a:p>
        </p:txBody>
      </p:sp>
      <p:sp>
        <p:nvSpPr>
          <p:cNvPr id="9" name="Text 6">
            <a:extLst>
              <a:ext uri="{FF2B5EF4-FFF2-40B4-BE49-F238E27FC236}">
                <a16:creationId xmlns:a16="http://schemas.microsoft.com/office/drawing/2014/main" id="{941029DC-3313-8F76-6F05-902150D901C0}"/>
              </a:ext>
            </a:extLst>
          </p:cNvPr>
          <p:cNvSpPr/>
          <p:nvPr/>
        </p:nvSpPr>
        <p:spPr>
          <a:xfrm>
            <a:off x="7443788" y="9531310"/>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72525"/>
                </a:solidFill>
                <a:latin typeface="Inter" pitchFamily="34" charset="0"/>
                <a:ea typeface="Inter" pitchFamily="34" charset="-122"/>
                <a:cs typeface="Inter" pitchFamily="34" charset="-120"/>
              </a:rPr>
              <a:t>Highest revenue contribution segment</a:t>
            </a:r>
            <a:endParaRPr lang="en-US" sz="750" dirty="0"/>
          </a:p>
        </p:txBody>
      </p:sp>
      <p:sp>
        <p:nvSpPr>
          <p:cNvPr id="10" name="Text 7">
            <a:extLst>
              <a:ext uri="{FF2B5EF4-FFF2-40B4-BE49-F238E27FC236}">
                <a16:creationId xmlns:a16="http://schemas.microsoft.com/office/drawing/2014/main" id="{62E42923-E713-C4BD-7FF9-BC8C3F786226}"/>
              </a:ext>
            </a:extLst>
          </p:cNvPr>
          <p:cNvSpPr/>
          <p:nvPr/>
        </p:nvSpPr>
        <p:spPr>
          <a:xfrm>
            <a:off x="10904458" y="8818007"/>
            <a:ext cx="3336727" cy="327422"/>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30%</a:t>
            </a:r>
            <a:endParaRPr lang="en-US" sz="2550" dirty="0"/>
          </a:p>
        </p:txBody>
      </p:sp>
      <p:sp>
        <p:nvSpPr>
          <p:cNvPr id="11" name="Text 8">
            <a:extLst>
              <a:ext uri="{FF2B5EF4-FFF2-40B4-BE49-F238E27FC236}">
                <a16:creationId xmlns:a16="http://schemas.microsoft.com/office/drawing/2014/main" id="{F438A287-D781-E9A1-C971-C1CD55E07BAD}"/>
              </a:ext>
            </a:extLst>
          </p:cNvPr>
          <p:cNvSpPr/>
          <p:nvPr/>
        </p:nvSpPr>
        <p:spPr>
          <a:xfrm>
            <a:off x="11921609" y="9269373"/>
            <a:ext cx="1302425" cy="162758"/>
          </a:xfrm>
          <a:prstGeom prst="rect">
            <a:avLst/>
          </a:prstGeom>
          <a:noFill/>
          <a:ln/>
        </p:spPr>
        <p:txBody>
          <a:bodyPr wrap="none" lIns="0" tIns="0" rIns="0" bIns="0" rtlCol="0" anchor="t"/>
          <a:lstStyle/>
          <a:p>
            <a:pPr marL="0" indent="0" algn="ctr">
              <a:lnSpc>
                <a:spcPts val="1250"/>
              </a:lnSpc>
              <a:buNone/>
            </a:pPr>
            <a:r>
              <a:rPr lang="en-US" sz="1000" b="1" dirty="0">
                <a:solidFill>
                  <a:srgbClr val="272525"/>
                </a:solidFill>
                <a:latin typeface="Petrona Bold" pitchFamily="34" charset="0"/>
                <a:ea typeface="Petrona Bold" pitchFamily="34" charset="-122"/>
                <a:cs typeface="Petrona Bold" pitchFamily="34" charset="-120"/>
              </a:rPr>
              <a:t>Middle-aged Share</a:t>
            </a:r>
            <a:endParaRPr lang="en-US" sz="1000" dirty="0"/>
          </a:p>
        </p:txBody>
      </p:sp>
      <p:sp>
        <p:nvSpPr>
          <p:cNvPr id="12" name="Text 9">
            <a:extLst>
              <a:ext uri="{FF2B5EF4-FFF2-40B4-BE49-F238E27FC236}">
                <a16:creationId xmlns:a16="http://schemas.microsoft.com/office/drawing/2014/main" id="{58015752-BD02-4B29-C6E8-0CFF71AD873E}"/>
              </a:ext>
            </a:extLst>
          </p:cNvPr>
          <p:cNvSpPr/>
          <p:nvPr/>
        </p:nvSpPr>
        <p:spPr>
          <a:xfrm>
            <a:off x="10904458" y="9531310"/>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72525"/>
                </a:solidFill>
                <a:latin typeface="Inter" pitchFamily="34" charset="0"/>
                <a:ea typeface="Inter" pitchFamily="34" charset="-122"/>
                <a:cs typeface="Inter" pitchFamily="34" charset="-120"/>
              </a:rPr>
              <a:t>Second largest revenue contributor</a:t>
            </a:r>
            <a:endParaRPr lang="en-US" sz="750" dirty="0"/>
          </a:p>
        </p:txBody>
      </p:sp>
      <p:sp>
        <p:nvSpPr>
          <p:cNvPr id="13" name="Text 10">
            <a:extLst>
              <a:ext uri="{FF2B5EF4-FFF2-40B4-BE49-F238E27FC236}">
                <a16:creationId xmlns:a16="http://schemas.microsoft.com/office/drawing/2014/main" id="{5B139976-3BF5-59CF-83A2-3490ED0ADFDC}"/>
              </a:ext>
            </a:extLst>
          </p:cNvPr>
          <p:cNvSpPr/>
          <p:nvPr/>
        </p:nvSpPr>
        <p:spPr>
          <a:xfrm>
            <a:off x="7443788" y="9937790"/>
            <a:ext cx="3336727" cy="327422"/>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21%</a:t>
            </a:r>
            <a:endParaRPr lang="en-US" sz="2550" dirty="0"/>
          </a:p>
        </p:txBody>
      </p:sp>
      <p:sp>
        <p:nvSpPr>
          <p:cNvPr id="14" name="Text 11">
            <a:extLst>
              <a:ext uri="{FF2B5EF4-FFF2-40B4-BE49-F238E27FC236}">
                <a16:creationId xmlns:a16="http://schemas.microsoft.com/office/drawing/2014/main" id="{C7639AC0-781C-AFFD-EA39-3DF301CE08B3}"/>
              </a:ext>
            </a:extLst>
          </p:cNvPr>
          <p:cNvSpPr/>
          <p:nvPr/>
        </p:nvSpPr>
        <p:spPr>
          <a:xfrm>
            <a:off x="8460938" y="10389156"/>
            <a:ext cx="1302425" cy="162758"/>
          </a:xfrm>
          <a:prstGeom prst="rect">
            <a:avLst/>
          </a:prstGeom>
          <a:noFill/>
          <a:ln/>
        </p:spPr>
        <p:txBody>
          <a:bodyPr wrap="none" lIns="0" tIns="0" rIns="0" bIns="0" rtlCol="0" anchor="t"/>
          <a:lstStyle/>
          <a:p>
            <a:pPr marL="0" indent="0" algn="ctr">
              <a:lnSpc>
                <a:spcPts val="1250"/>
              </a:lnSpc>
              <a:buNone/>
            </a:pPr>
            <a:r>
              <a:rPr lang="en-US" sz="1000" b="1" dirty="0">
                <a:solidFill>
                  <a:srgbClr val="272525"/>
                </a:solidFill>
                <a:latin typeface="Petrona Bold" pitchFamily="34" charset="0"/>
                <a:ea typeface="Petrona Bold" pitchFamily="34" charset="-122"/>
                <a:cs typeface="Petrona Bold" pitchFamily="34" charset="-120"/>
              </a:rPr>
              <a:t>Adult Share</a:t>
            </a:r>
            <a:endParaRPr lang="en-US" sz="1000" dirty="0"/>
          </a:p>
        </p:txBody>
      </p:sp>
      <p:sp>
        <p:nvSpPr>
          <p:cNvPr id="15" name="Text 12">
            <a:extLst>
              <a:ext uri="{FF2B5EF4-FFF2-40B4-BE49-F238E27FC236}">
                <a16:creationId xmlns:a16="http://schemas.microsoft.com/office/drawing/2014/main" id="{FE985545-9029-1A0A-7EFA-C0D1A65B341E}"/>
              </a:ext>
            </a:extLst>
          </p:cNvPr>
          <p:cNvSpPr/>
          <p:nvPr/>
        </p:nvSpPr>
        <p:spPr>
          <a:xfrm>
            <a:off x="7443788" y="10651093"/>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72525"/>
                </a:solidFill>
                <a:latin typeface="Inter" pitchFamily="34" charset="0"/>
                <a:ea typeface="Inter" pitchFamily="34" charset="-122"/>
                <a:cs typeface="Inter" pitchFamily="34" charset="-120"/>
              </a:rPr>
              <a:t>Moderate revenue contribution</a:t>
            </a:r>
            <a:endParaRPr lang="en-US" sz="750" dirty="0"/>
          </a:p>
        </p:txBody>
      </p:sp>
      <p:sp>
        <p:nvSpPr>
          <p:cNvPr id="16" name="Text 13">
            <a:extLst>
              <a:ext uri="{FF2B5EF4-FFF2-40B4-BE49-F238E27FC236}">
                <a16:creationId xmlns:a16="http://schemas.microsoft.com/office/drawing/2014/main" id="{A8909F07-6D0A-63B6-831D-AF9CC9F41E03}"/>
              </a:ext>
            </a:extLst>
          </p:cNvPr>
          <p:cNvSpPr/>
          <p:nvPr/>
        </p:nvSpPr>
        <p:spPr>
          <a:xfrm>
            <a:off x="10904458" y="9937790"/>
            <a:ext cx="3336727" cy="327422"/>
          </a:xfrm>
          <a:prstGeom prst="rect">
            <a:avLst/>
          </a:prstGeom>
          <a:noFill/>
          <a:ln/>
        </p:spPr>
        <p:txBody>
          <a:bodyPr wrap="none" lIns="0" tIns="0" rIns="0" bIns="0" rtlCol="0" anchor="t"/>
          <a:lstStyle/>
          <a:p>
            <a:pPr marL="0" indent="0" algn="ctr">
              <a:lnSpc>
                <a:spcPts val="2550"/>
              </a:lnSpc>
              <a:buNone/>
            </a:pPr>
            <a:r>
              <a:rPr lang="en-US" sz="2550" b="1" dirty="0">
                <a:solidFill>
                  <a:srgbClr val="272525"/>
                </a:solidFill>
                <a:latin typeface="Petrona Bold" pitchFamily="34" charset="0"/>
                <a:ea typeface="Petrona Bold" pitchFamily="34" charset="-122"/>
                <a:cs typeface="Petrona Bold" pitchFamily="34" charset="-120"/>
              </a:rPr>
              <a:t>10%</a:t>
            </a:r>
            <a:endParaRPr lang="en-US" sz="2550" dirty="0"/>
          </a:p>
        </p:txBody>
      </p:sp>
      <p:sp>
        <p:nvSpPr>
          <p:cNvPr id="17" name="Text 14">
            <a:extLst>
              <a:ext uri="{FF2B5EF4-FFF2-40B4-BE49-F238E27FC236}">
                <a16:creationId xmlns:a16="http://schemas.microsoft.com/office/drawing/2014/main" id="{13384499-171D-9B42-B129-0617F6A0526A}"/>
              </a:ext>
            </a:extLst>
          </p:cNvPr>
          <p:cNvSpPr/>
          <p:nvPr/>
        </p:nvSpPr>
        <p:spPr>
          <a:xfrm>
            <a:off x="11921609" y="10389156"/>
            <a:ext cx="1302425" cy="162758"/>
          </a:xfrm>
          <a:prstGeom prst="rect">
            <a:avLst/>
          </a:prstGeom>
          <a:noFill/>
          <a:ln/>
        </p:spPr>
        <p:txBody>
          <a:bodyPr wrap="none" lIns="0" tIns="0" rIns="0" bIns="0" rtlCol="0" anchor="t"/>
          <a:lstStyle/>
          <a:p>
            <a:pPr marL="0" indent="0" algn="ctr">
              <a:lnSpc>
                <a:spcPts val="1250"/>
              </a:lnSpc>
              <a:buNone/>
            </a:pPr>
            <a:r>
              <a:rPr lang="en-US" sz="1000" b="1" dirty="0">
                <a:solidFill>
                  <a:srgbClr val="272525"/>
                </a:solidFill>
                <a:latin typeface="Petrona Bold" pitchFamily="34" charset="0"/>
                <a:ea typeface="Petrona Bold" pitchFamily="34" charset="-122"/>
                <a:cs typeface="Petrona Bold" pitchFamily="34" charset="-120"/>
              </a:rPr>
              <a:t>Senior Share</a:t>
            </a:r>
            <a:endParaRPr lang="en-US" sz="1000" dirty="0"/>
          </a:p>
        </p:txBody>
      </p:sp>
      <p:sp>
        <p:nvSpPr>
          <p:cNvPr id="18" name="Text 15">
            <a:extLst>
              <a:ext uri="{FF2B5EF4-FFF2-40B4-BE49-F238E27FC236}">
                <a16:creationId xmlns:a16="http://schemas.microsoft.com/office/drawing/2014/main" id="{007195BF-17C0-9D58-9E28-9681E0E6C429}"/>
              </a:ext>
            </a:extLst>
          </p:cNvPr>
          <p:cNvSpPr/>
          <p:nvPr/>
        </p:nvSpPr>
        <p:spPr>
          <a:xfrm>
            <a:off x="10904458" y="10651093"/>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72525"/>
                </a:solidFill>
                <a:latin typeface="Inter" pitchFamily="34" charset="0"/>
                <a:ea typeface="Inter" pitchFamily="34" charset="-122"/>
                <a:cs typeface="Inter" pitchFamily="34" charset="-120"/>
              </a:rPr>
              <a:t>Opportunity for growth segment</a:t>
            </a:r>
            <a:endParaRPr lang="en-US" sz="750" dirty="0"/>
          </a:p>
        </p:txBody>
      </p:sp>
      <p:sp>
        <p:nvSpPr>
          <p:cNvPr id="19" name="Rectangle 18">
            <a:extLst>
              <a:ext uri="{FF2B5EF4-FFF2-40B4-BE49-F238E27FC236}">
                <a16:creationId xmlns:a16="http://schemas.microsoft.com/office/drawing/2014/main" id="{378828D0-7398-C646-62A6-DAC30128CB09}"/>
              </a:ext>
            </a:extLst>
          </p:cNvPr>
          <p:cNvSpPr/>
          <p:nvPr/>
        </p:nvSpPr>
        <p:spPr>
          <a:xfrm>
            <a:off x="12477105" y="7785853"/>
            <a:ext cx="2062976" cy="3786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D940503D-4549-74A3-588E-2D7808021245}"/>
              </a:ext>
            </a:extLst>
          </p:cNvPr>
          <p:cNvPicPr>
            <a:picLocks noChangeAspect="1"/>
          </p:cNvPicPr>
          <p:nvPr/>
        </p:nvPicPr>
        <p:blipFill rotWithShape="1">
          <a:blip r:embed="rId3">
            <a:extLst>
              <a:ext uri="{28A0092B-C50C-407E-A947-70E740481C1C}">
                <a14:useLocalDpi xmlns:a14="http://schemas.microsoft.com/office/drawing/2010/main" val="0"/>
              </a:ext>
            </a:extLst>
          </a:blip>
          <a:srcRect l="9573" t="13146" r="13183" b="13146"/>
          <a:stretch>
            <a:fillRect/>
          </a:stretch>
        </p:blipFill>
        <p:spPr bwMode="auto">
          <a:xfrm>
            <a:off x="698996" y="722471"/>
            <a:ext cx="13542189" cy="73175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47150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2525</Words>
  <Application>Microsoft Office PowerPoint</Application>
  <PresentationFormat>Custom</PresentationFormat>
  <Paragraphs>266</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Petrona Light</vt:lpstr>
      <vt:lpstr>Arial</vt:lpstr>
      <vt:lpstr>Petrona Bold</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khatri lalita</cp:lastModifiedBy>
  <cp:revision>4</cp:revision>
  <dcterms:created xsi:type="dcterms:W3CDTF">2025-12-12T15:20:08Z</dcterms:created>
  <dcterms:modified xsi:type="dcterms:W3CDTF">2025-12-12T16:41:54Z</dcterms:modified>
</cp:coreProperties>
</file>